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handoutMasterIdLst>
    <p:handoutMasterId r:id="rId25"/>
  </p:handoutMasterIdLst>
  <p:sldIdLst>
    <p:sldId id="257" r:id="rId2"/>
    <p:sldId id="300" r:id="rId3"/>
    <p:sldId id="302" r:id="rId4"/>
    <p:sldId id="303" r:id="rId5"/>
    <p:sldId id="292" r:id="rId6"/>
    <p:sldId id="281" r:id="rId7"/>
    <p:sldId id="293" r:id="rId8"/>
    <p:sldId id="294" r:id="rId9"/>
    <p:sldId id="297" r:id="rId10"/>
    <p:sldId id="295" r:id="rId11"/>
    <p:sldId id="282" r:id="rId12"/>
    <p:sldId id="283" r:id="rId13"/>
    <p:sldId id="298" r:id="rId14"/>
    <p:sldId id="284" r:id="rId15"/>
    <p:sldId id="274" r:id="rId16"/>
    <p:sldId id="285" r:id="rId17"/>
    <p:sldId id="287" r:id="rId18"/>
    <p:sldId id="299" r:id="rId19"/>
    <p:sldId id="275" r:id="rId20"/>
    <p:sldId id="288" r:id="rId21"/>
    <p:sldId id="289" r:id="rId22"/>
    <p:sldId id="290" r:id="rId23"/>
    <p:sldId id="304" r:id="rId24"/>
  </p:sldIdLst>
  <p:sldSz cx="9144000" cy="6858000" type="screen4x3"/>
  <p:notesSz cx="6797675" cy="9926638"/>
  <p:embeddedFontLst>
    <p:embeddedFont>
      <p:font typeface="Rockwell Condensed" panose="02060603050405020104" pitchFamily="18" charset="0"/>
      <p:regular r:id="rId26"/>
      <p:bold r:id="rId27"/>
    </p:embeddedFont>
    <p:embeddedFont>
      <p:font typeface="Rockwell" panose="02060603020205020403" pitchFamily="18"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Tuffy" panose="020B0603060100000000" charset="0"/>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
          <p15:clr>
            <a:srgbClr val="A4A3A4"/>
          </p15:clr>
        </p15:guide>
        <p15:guide id="2" pos="3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showGuides="1">
      <p:cViewPr varScale="1">
        <p:scale>
          <a:sx n="115" d="100"/>
          <a:sy n="115" d="100"/>
        </p:scale>
        <p:origin x="756" y="108"/>
      </p:cViewPr>
      <p:guideLst>
        <p:guide orient="horz" pos="73"/>
        <p:guide pos="3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FFE1A7F-6165-436E-AFC5-AE1F7009117C}" type="datetimeFigureOut">
              <a:rPr lang="en-GB" smtClean="0"/>
              <a:t>28/04/2023</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58EF550-8D46-42BF-950E-B4217B86C1E1}" type="slidenum">
              <a:rPr lang="en-GB" smtClean="0"/>
              <a:t>‹#›</a:t>
            </a:fld>
            <a:endParaRPr lang="en-GB" dirty="0"/>
          </a:p>
        </p:txBody>
      </p:sp>
    </p:spTree>
    <p:extLst>
      <p:ext uri="{BB962C8B-B14F-4D97-AF65-F5344CB8AC3E}">
        <p14:creationId xmlns:p14="http://schemas.microsoft.com/office/powerpoint/2010/main" val="29086632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C71504E7-7164-9146-9EC4-10CA943EFDC3}" type="datetimeFigureOut">
              <a:rPr lang="en-GB" smtClean="0"/>
              <a:pPr>
                <a:defRPr/>
              </a:pPr>
              <a:t>28/04/2023</a:t>
            </a:fld>
            <a:endParaRPr lang="en-GB" dirty="0"/>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GB"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A3731B77-0C9B-8B4E-8E25-19D1D39D6063}" type="slidenum">
              <a:rPr lang="en-GB" altLang="en-US" smtClean="0"/>
              <a:pPr/>
              <a:t>‹#›</a:t>
            </a:fld>
            <a:endParaRPr lang="en-GB" altLang="en-US" dirty="0"/>
          </a:p>
        </p:txBody>
      </p:sp>
    </p:spTree>
    <p:extLst>
      <p:ext uri="{BB962C8B-B14F-4D97-AF65-F5344CB8AC3E}">
        <p14:creationId xmlns:p14="http://schemas.microsoft.com/office/powerpoint/2010/main" val="123071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E12EBDED-2644-E24C-ACDC-2E492662112B}" type="datetimeFigureOut">
              <a:rPr lang="en-GB" smtClean="0"/>
              <a:pPr>
                <a:defRPr/>
              </a:pPr>
              <a:t>28/04/2023</a:t>
            </a:fld>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fld id="{1FEAAC85-E9E8-1B41-A856-3C2BC9D82ADD}" type="slidenum">
              <a:rPr lang="en-GB" altLang="en-US" smtClean="0"/>
              <a:pPr/>
              <a:t>‹#›</a:t>
            </a:fld>
            <a:endParaRPr lang="en-GB" altLang="en-US" dirty="0"/>
          </a:p>
        </p:txBody>
      </p:sp>
    </p:spTree>
    <p:extLst>
      <p:ext uri="{BB962C8B-B14F-4D97-AF65-F5344CB8AC3E}">
        <p14:creationId xmlns:p14="http://schemas.microsoft.com/office/powerpoint/2010/main" val="233128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3BFB94F-1288-FB4D-BEEA-71519ED2F137}" type="datetimeFigureOut">
              <a:rPr lang="en-GB" smtClean="0"/>
              <a:pPr>
                <a:defRPr/>
              </a:pPr>
              <a:t>28/04/2023</a:t>
            </a:fld>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fld id="{4E47C172-5582-E944-BDFD-32023CE85D92}" type="slidenum">
              <a:rPr lang="en-GB" altLang="en-US" smtClean="0"/>
              <a:pPr/>
              <a:t>‹#›</a:t>
            </a:fld>
            <a:endParaRPr lang="en-GB" altLang="en-US" dirty="0"/>
          </a:p>
        </p:txBody>
      </p:sp>
    </p:spTree>
    <p:extLst>
      <p:ext uri="{BB962C8B-B14F-4D97-AF65-F5344CB8AC3E}">
        <p14:creationId xmlns:p14="http://schemas.microsoft.com/office/powerpoint/2010/main" val="4127754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C73D50EE-726A-9F42-B47A-A758B5ED2B97}" type="datetimeFigureOut">
              <a:rPr lang="en-GB" smtClean="0"/>
              <a:pPr>
                <a:defRPr/>
              </a:pPr>
              <a:t>28/04/2023</a:t>
            </a:fld>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fld id="{6CEC0DE7-4FEE-0240-81D9-8D76F4444FBF}" type="slidenum">
              <a:rPr lang="en-GB" altLang="en-US" smtClean="0"/>
              <a:pPr/>
              <a:t>‹#›</a:t>
            </a:fld>
            <a:endParaRPr lang="en-GB" altLang="en-US" dirty="0"/>
          </a:p>
        </p:txBody>
      </p:sp>
    </p:spTree>
    <p:extLst>
      <p:ext uri="{BB962C8B-B14F-4D97-AF65-F5344CB8AC3E}">
        <p14:creationId xmlns:p14="http://schemas.microsoft.com/office/powerpoint/2010/main" val="220611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fld id="{030BA722-62EE-A049-98ED-D0400F830B73}" type="datetimeFigureOut">
              <a:rPr lang="en-GB" smtClean="0"/>
              <a:pPr>
                <a:defRPr/>
              </a:pPr>
              <a:t>28/04/2023</a:t>
            </a:fld>
            <a:endParaRPr lang="en-GB"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GB"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4856543-6ABB-E943-913F-3CE07AA51836}" type="slidenum">
              <a:rPr lang="en-GB" altLang="en-US" smtClean="0"/>
              <a:pPr/>
              <a:t>‹#›</a:t>
            </a:fld>
            <a:endParaRPr lang="en-GB" altLang="en-US" dirty="0"/>
          </a:p>
        </p:txBody>
      </p:sp>
    </p:spTree>
    <p:extLst>
      <p:ext uri="{BB962C8B-B14F-4D97-AF65-F5344CB8AC3E}">
        <p14:creationId xmlns:p14="http://schemas.microsoft.com/office/powerpoint/2010/main" val="105794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603391C9-C0F0-BD4A-B8DC-A316DEFD81E0}" type="datetimeFigureOut">
              <a:rPr lang="en-GB" smtClean="0"/>
              <a:pPr>
                <a:defRPr/>
              </a:pPr>
              <a:t>28/04/2023</a:t>
            </a:fld>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fld id="{0F6B3520-A971-A84D-8598-FC4165EF00E7}" type="slidenum">
              <a:rPr lang="en-GB" altLang="en-US" smtClean="0"/>
              <a:pPr/>
              <a:t>‹#›</a:t>
            </a:fld>
            <a:endParaRPr lang="en-GB" altLang="en-US" dirty="0"/>
          </a:p>
        </p:txBody>
      </p:sp>
    </p:spTree>
    <p:extLst>
      <p:ext uri="{BB962C8B-B14F-4D97-AF65-F5344CB8AC3E}">
        <p14:creationId xmlns:p14="http://schemas.microsoft.com/office/powerpoint/2010/main" val="3785646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403A3A23-FE3C-6C44-9F60-B581FCAB40E0}" type="datetimeFigureOut">
              <a:rPr lang="en-GB" smtClean="0"/>
              <a:pPr>
                <a:defRPr/>
              </a:pPr>
              <a:t>28/04/2023</a:t>
            </a:fld>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fld id="{E5AE71EC-1386-7A46-9A68-E9E297E07239}" type="slidenum">
              <a:rPr lang="en-GB" altLang="en-US" smtClean="0"/>
              <a:pPr/>
              <a:t>‹#›</a:t>
            </a:fld>
            <a:endParaRPr lang="en-GB" altLang="en-US" dirty="0"/>
          </a:p>
        </p:txBody>
      </p:sp>
    </p:spTree>
    <p:extLst>
      <p:ext uri="{BB962C8B-B14F-4D97-AF65-F5344CB8AC3E}">
        <p14:creationId xmlns:p14="http://schemas.microsoft.com/office/powerpoint/2010/main" val="3175868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fld id="{73EF4F01-E4D6-1448-9251-722A52955C8E}" type="datetimeFigureOut">
              <a:rPr lang="en-GB" smtClean="0"/>
              <a:pPr>
                <a:defRPr/>
              </a:pPr>
              <a:t>28/04/2023</a:t>
            </a:fld>
            <a:endParaRPr lang="en-GB"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GB" dirty="0"/>
          </a:p>
        </p:txBody>
      </p:sp>
      <p:sp>
        <p:nvSpPr>
          <p:cNvPr id="5" name="Slide Number Placeholder 4"/>
          <p:cNvSpPr>
            <a:spLocks noGrp="1"/>
          </p:cNvSpPr>
          <p:nvPr>
            <p:ph type="sldNum" sz="quarter" idx="12"/>
          </p:nvPr>
        </p:nvSpPr>
        <p:spPr/>
        <p:txBody>
          <a:bodyPr/>
          <a:lstStyle/>
          <a:p>
            <a:fld id="{B15295CC-40BF-7346-9723-3571FF1EC2AA}" type="slidenum">
              <a:rPr lang="en-GB" altLang="en-US" smtClean="0"/>
              <a:pPr/>
              <a:t>‹#›</a:t>
            </a:fld>
            <a:endParaRPr lang="en-GB" altLang="en-US" dirty="0"/>
          </a:p>
        </p:txBody>
      </p:sp>
    </p:spTree>
    <p:extLst>
      <p:ext uri="{BB962C8B-B14F-4D97-AF65-F5344CB8AC3E}">
        <p14:creationId xmlns:p14="http://schemas.microsoft.com/office/powerpoint/2010/main" val="1174547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22E853A-B2F1-644A-B7CE-CAE09A81D6BD}" type="datetimeFigureOut">
              <a:rPr lang="en-GB" smtClean="0"/>
              <a:pPr>
                <a:defRPr/>
              </a:pPr>
              <a:t>28/04/2023</a:t>
            </a:fld>
            <a:endParaRPr lang="en-GB" dirty="0"/>
          </a:p>
        </p:txBody>
      </p:sp>
      <p:sp>
        <p:nvSpPr>
          <p:cNvPr id="3" name="Footer Placeholder 2"/>
          <p:cNvSpPr>
            <a:spLocks noGrp="1"/>
          </p:cNvSpPr>
          <p:nvPr>
            <p:ph type="ftr" sz="quarter" idx="11"/>
          </p:nvPr>
        </p:nvSpPr>
        <p:spPr/>
        <p:txBody>
          <a:bodyPr/>
          <a:lstStyle/>
          <a:p>
            <a:pPr>
              <a:defRPr/>
            </a:pPr>
            <a:endParaRPr lang="en-GB" dirty="0"/>
          </a:p>
        </p:txBody>
      </p:sp>
      <p:sp>
        <p:nvSpPr>
          <p:cNvPr id="4" name="Slide Number Placeholder 3"/>
          <p:cNvSpPr>
            <a:spLocks noGrp="1"/>
          </p:cNvSpPr>
          <p:nvPr>
            <p:ph type="sldNum" sz="quarter" idx="12"/>
          </p:nvPr>
        </p:nvSpPr>
        <p:spPr/>
        <p:txBody>
          <a:bodyPr/>
          <a:lstStyle/>
          <a:p>
            <a:fld id="{914306BD-31EE-B244-A479-1D7790C423BB}" type="slidenum">
              <a:rPr lang="en-GB" altLang="en-US" smtClean="0"/>
              <a:pPr/>
              <a:t>‹#›</a:t>
            </a:fld>
            <a:endParaRPr lang="en-GB" altLang="en-US" dirty="0"/>
          </a:p>
        </p:txBody>
      </p:sp>
    </p:spTree>
    <p:extLst>
      <p:ext uri="{BB962C8B-B14F-4D97-AF65-F5344CB8AC3E}">
        <p14:creationId xmlns:p14="http://schemas.microsoft.com/office/powerpoint/2010/main" val="176772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fld id="{94CC20B5-1572-1745-950A-29EF7701C598}" type="datetimeFigureOut">
              <a:rPr lang="en-GB" smtClean="0"/>
              <a:pPr>
                <a:defRPr/>
              </a:pPr>
              <a:t>28/04/2023</a:t>
            </a:fld>
            <a:endParaRPr lang="en-GB" dirty="0"/>
          </a:p>
        </p:txBody>
      </p:sp>
      <p:sp>
        <p:nvSpPr>
          <p:cNvPr id="10" name="Footer Placeholder 9"/>
          <p:cNvSpPr>
            <a:spLocks noGrp="1"/>
          </p:cNvSpPr>
          <p:nvPr>
            <p:ph type="ftr" sz="quarter" idx="11"/>
          </p:nvPr>
        </p:nvSpPr>
        <p:spPr/>
        <p:txBody>
          <a:bodyPr/>
          <a:lstStyle/>
          <a:p>
            <a:pPr>
              <a:defRPr/>
            </a:pPr>
            <a:endParaRPr lang="en-GB" dirty="0"/>
          </a:p>
        </p:txBody>
      </p:sp>
      <p:sp>
        <p:nvSpPr>
          <p:cNvPr id="11" name="Slide Number Placeholder 10"/>
          <p:cNvSpPr>
            <a:spLocks noGrp="1"/>
          </p:cNvSpPr>
          <p:nvPr>
            <p:ph type="sldNum" sz="quarter" idx="12"/>
          </p:nvPr>
        </p:nvSpPr>
        <p:spPr/>
        <p:txBody>
          <a:bodyPr/>
          <a:lstStyle/>
          <a:p>
            <a:fld id="{C2024CDA-D717-144D-A5B6-3846717C148A}" type="slidenum">
              <a:rPr lang="en-GB" altLang="en-US" smtClean="0"/>
              <a:pPr/>
              <a:t>‹#›</a:t>
            </a:fld>
            <a:endParaRPr lang="en-GB" altLang="en-US" dirty="0"/>
          </a:p>
        </p:txBody>
      </p:sp>
    </p:spTree>
    <p:extLst>
      <p:ext uri="{BB962C8B-B14F-4D97-AF65-F5344CB8AC3E}">
        <p14:creationId xmlns:p14="http://schemas.microsoft.com/office/powerpoint/2010/main" val="4217137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fld id="{04C74245-C091-1948-B473-5D6ACAD01597}" type="datetimeFigureOut">
              <a:rPr lang="en-GB" smtClean="0"/>
              <a:pPr>
                <a:defRPr/>
              </a:pPr>
              <a:t>28/04/2023</a:t>
            </a:fld>
            <a:endParaRPr lang="en-GB" dirty="0"/>
          </a:p>
        </p:txBody>
      </p:sp>
      <p:sp>
        <p:nvSpPr>
          <p:cNvPr id="10" name="Slide Number Placeholder 9"/>
          <p:cNvSpPr>
            <a:spLocks noGrp="1"/>
          </p:cNvSpPr>
          <p:nvPr>
            <p:ph type="sldNum" sz="quarter" idx="12"/>
          </p:nvPr>
        </p:nvSpPr>
        <p:spPr/>
        <p:txBody>
          <a:bodyPr/>
          <a:lstStyle/>
          <a:p>
            <a:fld id="{8DAC81B5-47D3-E948-984A-60A201FAC334}" type="slidenum">
              <a:rPr lang="en-GB" altLang="en-US" smtClean="0"/>
              <a:pPr/>
              <a:t>‹#›</a:t>
            </a:fld>
            <a:endParaRPr lang="en-GB" altLang="en-US" dirty="0"/>
          </a:p>
        </p:txBody>
      </p:sp>
    </p:spTree>
    <p:extLst>
      <p:ext uri="{BB962C8B-B14F-4D97-AF65-F5344CB8AC3E}">
        <p14:creationId xmlns:p14="http://schemas.microsoft.com/office/powerpoint/2010/main" val="142612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fld id="{A46BA08B-B466-A34E-B747-5AD77E4F61D5}" type="datetimeFigureOut">
              <a:rPr lang="en-GB" smtClean="0"/>
              <a:pPr>
                <a:defRPr/>
              </a:pPr>
              <a:t>28/04/2023</a:t>
            </a:fld>
            <a:endParaRPr lang="en-GB"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GB"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12AAE951-8B2D-7644-9A33-E227FED629F6}" type="slidenum">
              <a:rPr lang="en-GB" altLang="en-US" smtClean="0"/>
              <a:pPr/>
              <a:t>‹#›</a:t>
            </a:fld>
            <a:endParaRPr lang="en-GB" altLang="en-US" dirty="0"/>
          </a:p>
        </p:txBody>
      </p:sp>
    </p:spTree>
    <p:extLst>
      <p:ext uri="{BB962C8B-B14F-4D97-AF65-F5344CB8AC3E}">
        <p14:creationId xmlns:p14="http://schemas.microsoft.com/office/powerpoint/2010/main" val="26033899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whiterosemaths.com/resources/1-minute-maths"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cuXJidYP7-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a:extLst>
              <a:ext uri="{FF2B5EF4-FFF2-40B4-BE49-F238E27FC236}">
                <a16:creationId xmlns:a16="http://schemas.microsoft.com/office/drawing/2014/main" id="{1728C676-CB1C-1447-8CE7-B1E90FB49B23}"/>
              </a:ext>
            </a:extLst>
          </p:cNvPr>
          <p:cNvSpPr>
            <a:spLocks noChangeArrowheads="1"/>
          </p:cNvSpPr>
          <p:nvPr/>
        </p:nvSpPr>
        <p:spPr bwMode="auto">
          <a:xfrm>
            <a:off x="2112031" y="2262621"/>
            <a:ext cx="4919937" cy="1200329"/>
          </a:xfrm>
          <a:prstGeom prst="rect">
            <a:avLst/>
          </a:prstGeom>
          <a:solidFill>
            <a:schemeClr val="bg1"/>
          </a:solid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600" b="1" dirty="0" smtClean="0">
                <a:latin typeface="Tuffy" panose="020B0603060100000000" pitchFamily="34" charset="0"/>
              </a:rPr>
              <a:t>End of Key </a:t>
            </a:r>
            <a:r>
              <a:rPr lang="en-GB" altLang="en-US" sz="3600" b="1" dirty="0">
                <a:latin typeface="Tuffy" panose="020B0603060100000000" pitchFamily="34" charset="0"/>
              </a:rPr>
              <a:t>Stage 1 </a:t>
            </a:r>
            <a:endParaRPr lang="en-GB" altLang="en-US" sz="3600" b="1" dirty="0" smtClean="0">
              <a:latin typeface="Tuffy" panose="020B0603060100000000" pitchFamily="34" charset="0"/>
            </a:endParaRPr>
          </a:p>
          <a:p>
            <a:pPr algn="ctr">
              <a:lnSpc>
                <a:spcPct val="100000"/>
              </a:lnSpc>
              <a:spcBef>
                <a:spcPct val="0"/>
              </a:spcBef>
              <a:buFontTx/>
              <a:buNone/>
            </a:pPr>
            <a:r>
              <a:rPr lang="en-GB" altLang="en-US" sz="3600" b="1" dirty="0" smtClean="0">
                <a:latin typeface="Tuffy" panose="020B0603060100000000" pitchFamily="34" charset="0"/>
              </a:rPr>
              <a:t>Statutory Assessments</a:t>
            </a:r>
            <a:endParaRPr lang="en-GB" altLang="en-US" sz="3600" b="1" dirty="0">
              <a:latin typeface="Tuffy" panose="020B0603060100000000" pitchFamily="34" charset="0"/>
            </a:endParaRPr>
          </a:p>
        </p:txBody>
      </p:sp>
      <p:sp>
        <p:nvSpPr>
          <p:cNvPr id="2053" name="TextBox 6">
            <a:extLst>
              <a:ext uri="{FF2B5EF4-FFF2-40B4-BE49-F238E27FC236}">
                <a16:creationId xmlns:a16="http://schemas.microsoft.com/office/drawing/2014/main" id="{A40F0971-D270-A449-937F-DE1EB0D2DFCF}"/>
              </a:ext>
            </a:extLst>
          </p:cNvPr>
          <p:cNvSpPr txBox="1">
            <a:spLocks noChangeArrowheads="1"/>
          </p:cNvSpPr>
          <p:nvPr/>
        </p:nvSpPr>
        <p:spPr bwMode="auto">
          <a:xfrm>
            <a:off x="4195134" y="5748338"/>
            <a:ext cx="753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000" dirty="0" smtClean="0">
                <a:solidFill>
                  <a:schemeClr val="bg1"/>
                </a:solidFill>
                <a:latin typeface="Tuffy" panose="020B0603060100000000" pitchFamily="34" charset="0"/>
              </a:rPr>
              <a:t>2023</a:t>
            </a:r>
            <a:endParaRPr lang="en-GB" altLang="en-US" sz="2000" dirty="0">
              <a:solidFill>
                <a:schemeClr val="bg1"/>
              </a:solidFill>
              <a:latin typeface="Tuffy" panose="020B0603060100000000" pitchFamily="34" charset="0"/>
            </a:endParaRP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32413" y="587893"/>
            <a:ext cx="1429791" cy="10723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57DC5-01ED-4034-B663-076B7888598B}"/>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3315" name="Rectangle 3">
            <a:extLst>
              <a:ext uri="{FF2B5EF4-FFF2-40B4-BE49-F238E27FC236}">
                <a16:creationId xmlns:a16="http://schemas.microsoft.com/office/drawing/2014/main" id="{06603149-9054-544F-860A-AC059EF19130}"/>
              </a:ext>
            </a:extLst>
          </p:cNvPr>
          <p:cNvSpPr>
            <a:spLocks noChangeArrowheads="1"/>
          </p:cNvSpPr>
          <p:nvPr/>
        </p:nvSpPr>
        <p:spPr bwMode="auto">
          <a:xfrm>
            <a:off x="407988" y="401638"/>
            <a:ext cx="64257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mn-lt"/>
              </a:rPr>
              <a:t>Reading: Sample Questions</a:t>
            </a:r>
          </a:p>
        </p:txBody>
      </p:sp>
      <p:pic>
        <p:nvPicPr>
          <p:cNvPr id="13317" name="Picture 14">
            <a:extLst>
              <a:ext uri="{FF2B5EF4-FFF2-40B4-BE49-F238E27FC236}">
                <a16:creationId xmlns:a16="http://schemas.microsoft.com/office/drawing/2014/main" id="{B1CABC76-AAD7-BA47-889B-91CD941895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6EB26D3-871C-43EA-B7B3-93240F6111BC}"/>
              </a:ext>
            </a:extLst>
          </p:cNvPr>
          <p:cNvSpPr/>
          <p:nvPr/>
        </p:nvSpPr>
        <p:spPr>
          <a:xfrm>
            <a:off x="352425" y="11636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Find and Copy Questions</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Open-Ended Questions</a:t>
            </a:r>
          </a:p>
          <a:p>
            <a:pPr marL="182562">
              <a:defRPr/>
            </a:pPr>
            <a:endParaRPr lang="en-GB" sz="1600" dirty="0">
              <a:solidFill>
                <a:schemeClr val="bg2">
                  <a:lumMod val="10000"/>
                </a:schemeClr>
              </a:solidFill>
              <a:latin typeface="Tuffy" panose="020B0603060100000000" pitchFamily="34" charset="0"/>
            </a:endParaRPr>
          </a:p>
        </p:txBody>
      </p:sp>
      <p:pic>
        <p:nvPicPr>
          <p:cNvPr id="13321" name="Picture 2">
            <a:extLst>
              <a:ext uri="{FF2B5EF4-FFF2-40B4-BE49-F238E27FC236}">
                <a16:creationId xmlns:a16="http://schemas.microsoft.com/office/drawing/2014/main" id="{EAB89AE4-DE39-9948-8275-CAFAF5BC06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838" y="1763713"/>
            <a:ext cx="74025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5">
            <a:extLst>
              <a:ext uri="{FF2B5EF4-FFF2-40B4-BE49-F238E27FC236}">
                <a16:creationId xmlns:a16="http://schemas.microsoft.com/office/drawing/2014/main" id="{73DDC48B-D1AD-A74B-AE38-0830C192B9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263" y="4632325"/>
            <a:ext cx="7291387"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37B2F1-B579-4B75-863A-C2D762266252}"/>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4339" name="Rectangle 3">
            <a:extLst>
              <a:ext uri="{FF2B5EF4-FFF2-40B4-BE49-F238E27FC236}">
                <a16:creationId xmlns:a16="http://schemas.microsoft.com/office/drawing/2014/main" id="{D83B1D39-F166-624A-A568-59FF789137A4}"/>
              </a:ext>
            </a:extLst>
          </p:cNvPr>
          <p:cNvSpPr>
            <a:spLocks noChangeArrowheads="1"/>
          </p:cNvSpPr>
          <p:nvPr/>
        </p:nvSpPr>
        <p:spPr bwMode="auto">
          <a:xfrm>
            <a:off x="407988" y="401638"/>
            <a:ext cx="83707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mn-lt"/>
              </a:rPr>
              <a:t>Spelling, Punctuation and Grammar</a:t>
            </a:r>
          </a:p>
        </p:txBody>
      </p:sp>
      <p:sp>
        <p:nvSpPr>
          <p:cNvPr id="11" name="Rectangle 10">
            <a:extLst>
              <a:ext uri="{FF2B5EF4-FFF2-40B4-BE49-F238E27FC236}">
                <a16:creationId xmlns:a16="http://schemas.microsoft.com/office/drawing/2014/main" id="{C27D27C0-CA1B-4C4C-8C99-CDB6535EB511}"/>
              </a:ext>
            </a:extLst>
          </p:cNvPr>
          <p:cNvSpPr/>
          <p:nvPr/>
        </p:nvSpPr>
        <p:spPr>
          <a:xfrm>
            <a:off x="366713" y="1177925"/>
            <a:ext cx="8420100" cy="54435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rPr>
              <a:t>This year, the Spelling, Punctuation and Grammar test will be optional for all Year 2 classes. </a:t>
            </a:r>
            <a:r>
              <a:rPr lang="en-GB" sz="1600" dirty="0">
                <a:solidFill>
                  <a:schemeClr val="bg2">
                    <a:lumMod val="10000"/>
                  </a:schemeClr>
                </a:solidFill>
              </a:rPr>
              <a:t>S</a:t>
            </a:r>
            <a:r>
              <a:rPr lang="en-GB" sz="1600" dirty="0" smtClean="0">
                <a:solidFill>
                  <a:schemeClr val="bg2">
                    <a:lumMod val="10000"/>
                  </a:schemeClr>
                </a:solidFill>
              </a:rPr>
              <a:t>chool </a:t>
            </a:r>
            <a:r>
              <a:rPr lang="en-GB" sz="1600" dirty="0">
                <a:solidFill>
                  <a:schemeClr val="bg2">
                    <a:lumMod val="10000"/>
                  </a:schemeClr>
                </a:solidFill>
              </a:rPr>
              <a:t>may still administer the assessment in order to inform their teacher-assessed writing judgements.</a:t>
            </a:r>
          </a:p>
          <a:p>
            <a:pPr marL="182562">
              <a:defRPr/>
            </a:pPr>
            <a:endParaRPr lang="en-GB" sz="1600" dirty="0">
              <a:solidFill>
                <a:schemeClr val="bg2">
                  <a:lumMod val="10000"/>
                </a:schemeClr>
              </a:solidFill>
            </a:endParaRPr>
          </a:p>
          <a:p>
            <a:pPr marL="182562">
              <a:defRPr/>
            </a:pPr>
            <a:r>
              <a:rPr lang="en-GB" sz="1600" dirty="0">
                <a:solidFill>
                  <a:schemeClr val="bg2">
                    <a:lumMod val="10000"/>
                  </a:schemeClr>
                </a:solidFill>
              </a:rPr>
              <a:t>The test consists of two separate papers:</a:t>
            </a:r>
          </a:p>
          <a:p>
            <a:pPr marL="468312" indent="-285750">
              <a:buFont typeface="Arial" panose="020B0604020202020204" pitchFamily="34" charset="0"/>
              <a:buChar char="•"/>
              <a:defRPr/>
            </a:pPr>
            <a:r>
              <a:rPr lang="en-GB" sz="1600" b="1" dirty="0">
                <a:solidFill>
                  <a:schemeClr val="tx1"/>
                </a:solidFill>
              </a:rPr>
              <a:t>Paper 1: Spelling</a:t>
            </a:r>
            <a:r>
              <a:rPr lang="en-GB" sz="1600" dirty="0">
                <a:solidFill>
                  <a:schemeClr val="tx1"/>
                </a:solidFill>
              </a:rPr>
              <a:t> - pupils to spell 20 missing words within a test booklet. The test is expected to take approximately 15 minutes to complete, but is not strictly timed. </a:t>
            </a:r>
          </a:p>
          <a:p>
            <a:pPr marL="468312" indent="-285750">
              <a:buFont typeface="Arial" panose="020B0604020202020204" pitchFamily="34" charset="0"/>
              <a:buChar char="•"/>
              <a:defRPr/>
            </a:pPr>
            <a:endParaRPr lang="en-GB" sz="1600" dirty="0">
              <a:solidFill>
                <a:schemeClr val="tx1"/>
              </a:solidFill>
            </a:endParaRPr>
          </a:p>
          <a:p>
            <a:pPr marL="468312" indent="-285750">
              <a:buFont typeface="Arial" panose="020B0604020202020204" pitchFamily="34" charset="0"/>
              <a:buChar char="•"/>
              <a:defRPr/>
            </a:pPr>
            <a:r>
              <a:rPr lang="en-GB" sz="1600" b="1" dirty="0">
                <a:solidFill>
                  <a:schemeClr val="tx1"/>
                </a:solidFill>
              </a:rPr>
              <a:t>Paper 2: Grammar, Punctuation and Vocabulary </a:t>
            </a:r>
            <a:r>
              <a:rPr lang="en-GB" sz="1600" dirty="0">
                <a:solidFill>
                  <a:schemeClr val="tx1"/>
                </a:solidFill>
              </a:rPr>
              <a:t>- a combined question and answer booklet focusing on pupils’ knowledge of grammar, punctuation and vocabulary. Pupils will have approximately 20 minutes to complete the questions in the test paper, but it is not strictly timed. </a:t>
            </a:r>
          </a:p>
          <a:p>
            <a:pPr marL="468312" indent="-285750">
              <a:buFont typeface="Arial" panose="020B0604020202020204" pitchFamily="34" charset="0"/>
              <a:buChar char="•"/>
              <a:defRPr/>
            </a:pPr>
            <a:endParaRPr lang="en-GB" sz="1600" dirty="0">
              <a:solidFill>
                <a:schemeClr val="tx1"/>
              </a:solidFill>
              <a:latin typeface="Tuffy" panose="020B0603060100000000" pitchFamily="34" charset="0"/>
            </a:endParaRPr>
          </a:p>
          <a:p>
            <a:pPr marL="468312" indent="-285750">
              <a:buFont typeface="Arial" panose="020B0604020202020204" pitchFamily="34" charset="0"/>
              <a:buChar char="•"/>
              <a:defRPr/>
            </a:pPr>
            <a:endParaRPr lang="en-GB" sz="1600" dirty="0">
              <a:solidFill>
                <a:schemeClr val="tx1"/>
              </a:solidFill>
              <a:latin typeface="Tuffy" panose="020B0603060100000000" pitchFamily="34" charset="0"/>
            </a:endParaRPr>
          </a:p>
        </p:txBody>
      </p:sp>
      <p:pic>
        <p:nvPicPr>
          <p:cNvPr id="14343" name="Picture 14">
            <a:extLst>
              <a:ext uri="{FF2B5EF4-FFF2-40B4-BE49-F238E27FC236}">
                <a16:creationId xmlns:a16="http://schemas.microsoft.com/office/drawing/2014/main" id="{DAC80467-89DA-8248-AE50-39E23E95ED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9B3205-9D2F-4D23-BE08-5F20586533B8}"/>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Grammar, Punctuation and Vocabulary Paper</a:t>
            </a:r>
          </a:p>
        </p:txBody>
      </p:sp>
      <p:sp>
        <p:nvSpPr>
          <p:cNvPr id="9" name="Rectangle 8">
            <a:extLst>
              <a:ext uri="{FF2B5EF4-FFF2-40B4-BE49-F238E27FC236}">
                <a16:creationId xmlns:a16="http://schemas.microsoft.com/office/drawing/2014/main" id="{728EEB1C-52AC-48BF-B0E0-F6B617E1C99E}"/>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5364" name="Rectangle 3">
            <a:extLst>
              <a:ext uri="{FF2B5EF4-FFF2-40B4-BE49-F238E27FC236}">
                <a16:creationId xmlns:a16="http://schemas.microsoft.com/office/drawing/2014/main" id="{126D43B8-EBBB-1941-B3BA-76D70B6457CE}"/>
              </a:ext>
            </a:extLst>
          </p:cNvPr>
          <p:cNvSpPr>
            <a:spLocks noChangeArrowheads="1"/>
          </p:cNvSpPr>
          <p:nvPr/>
        </p:nvSpPr>
        <p:spPr bwMode="auto">
          <a:xfrm>
            <a:off x="492125" y="511175"/>
            <a:ext cx="829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400" b="1" dirty="0">
                <a:latin typeface="+mn-lt"/>
              </a:rPr>
              <a:t>Grammar, Punctuation &amp; Spelling: Sample Questions</a:t>
            </a:r>
          </a:p>
        </p:txBody>
      </p:sp>
      <p:pic>
        <p:nvPicPr>
          <p:cNvPr id="15367" name="Picture 14">
            <a:extLst>
              <a:ext uri="{FF2B5EF4-FFF2-40B4-BE49-F238E27FC236}">
                <a16:creationId xmlns:a16="http://schemas.microsoft.com/office/drawing/2014/main" id="{A1A828B8-E635-5B47-94B5-E1DB13D3ED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
            <a:extLst>
              <a:ext uri="{FF2B5EF4-FFF2-40B4-BE49-F238E27FC236}">
                <a16:creationId xmlns:a16="http://schemas.microsoft.com/office/drawing/2014/main" id="{76C0C7AF-0FA2-B84A-87C9-87D0E5CCD8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100" y="1812925"/>
            <a:ext cx="7151688"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3">
            <a:extLst>
              <a:ext uri="{FF2B5EF4-FFF2-40B4-BE49-F238E27FC236}">
                <a16:creationId xmlns:a16="http://schemas.microsoft.com/office/drawing/2014/main" id="{2B91AD2A-F1BE-434F-A10D-8E17A553E6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050" y="4624388"/>
            <a:ext cx="71278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24B4D8-334C-43DA-9207-695674E7F965}"/>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Grammar, Punctuation and Vocabulary Paper</a:t>
            </a:r>
          </a:p>
        </p:txBody>
      </p:sp>
      <p:sp>
        <p:nvSpPr>
          <p:cNvPr id="9" name="Rectangle 8">
            <a:extLst>
              <a:ext uri="{FF2B5EF4-FFF2-40B4-BE49-F238E27FC236}">
                <a16:creationId xmlns:a16="http://schemas.microsoft.com/office/drawing/2014/main" id="{EFFC0843-2288-466A-B07C-478F94C88A6F}"/>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6388" name="Rectangle 3">
            <a:extLst>
              <a:ext uri="{FF2B5EF4-FFF2-40B4-BE49-F238E27FC236}">
                <a16:creationId xmlns:a16="http://schemas.microsoft.com/office/drawing/2014/main" id="{88067F17-45FB-A040-8806-040FB40848F4}"/>
              </a:ext>
            </a:extLst>
          </p:cNvPr>
          <p:cNvSpPr>
            <a:spLocks noChangeArrowheads="1"/>
          </p:cNvSpPr>
          <p:nvPr/>
        </p:nvSpPr>
        <p:spPr bwMode="auto">
          <a:xfrm>
            <a:off x="492125" y="511175"/>
            <a:ext cx="829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400" b="1" dirty="0">
                <a:latin typeface="+mn-lt"/>
              </a:rPr>
              <a:t>Grammar, Punctuation &amp; Spelling: Sample Questions</a:t>
            </a:r>
          </a:p>
        </p:txBody>
      </p:sp>
      <p:pic>
        <p:nvPicPr>
          <p:cNvPr id="16391" name="Picture 14">
            <a:extLst>
              <a:ext uri="{FF2B5EF4-FFF2-40B4-BE49-F238E27FC236}">
                <a16:creationId xmlns:a16="http://schemas.microsoft.com/office/drawing/2014/main" id="{23778DA6-BC42-E94B-9B41-F4211ADB28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
            <a:extLst>
              <a:ext uri="{FF2B5EF4-FFF2-40B4-BE49-F238E27FC236}">
                <a16:creationId xmlns:a16="http://schemas.microsoft.com/office/drawing/2014/main" id="{FA2B748D-0085-F147-A49A-F6153E5267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513" y="1930400"/>
            <a:ext cx="74930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82FC52-ED91-48EC-A7C7-CE5F3192975D}"/>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Spelling Paper</a:t>
            </a:r>
          </a:p>
        </p:txBody>
      </p:sp>
      <p:sp>
        <p:nvSpPr>
          <p:cNvPr id="9" name="Rectangle 8">
            <a:extLst>
              <a:ext uri="{FF2B5EF4-FFF2-40B4-BE49-F238E27FC236}">
                <a16:creationId xmlns:a16="http://schemas.microsoft.com/office/drawing/2014/main" id="{B2AF14D5-7EA1-4A90-BB15-EE321A20F7B2}"/>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7414" name="Picture 14">
            <a:extLst>
              <a:ext uri="{FF2B5EF4-FFF2-40B4-BE49-F238E27FC236}">
                <a16:creationId xmlns:a16="http://schemas.microsoft.com/office/drawing/2014/main" id="{B4C1056A-8231-0E4B-AF0A-9970F02787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3">
            <a:extLst>
              <a:ext uri="{FF2B5EF4-FFF2-40B4-BE49-F238E27FC236}">
                <a16:creationId xmlns:a16="http://schemas.microsoft.com/office/drawing/2014/main" id="{D7AA9DA9-5514-2A4C-91E5-40B52981FF28}"/>
              </a:ext>
            </a:extLst>
          </p:cNvPr>
          <p:cNvSpPr>
            <a:spLocks noChangeArrowheads="1"/>
          </p:cNvSpPr>
          <p:nvPr/>
        </p:nvSpPr>
        <p:spPr bwMode="auto">
          <a:xfrm>
            <a:off x="492125" y="511175"/>
            <a:ext cx="829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400" b="1" dirty="0">
                <a:latin typeface="+mn-lt"/>
              </a:rPr>
              <a:t>Grammar, Punctuation &amp; Spelling: Sample Questions</a:t>
            </a:r>
          </a:p>
        </p:txBody>
      </p:sp>
      <p:pic>
        <p:nvPicPr>
          <p:cNvPr id="17416" name="Picture 2">
            <a:extLst>
              <a:ext uri="{FF2B5EF4-FFF2-40B4-BE49-F238E27FC236}">
                <a16:creationId xmlns:a16="http://schemas.microsoft.com/office/drawing/2014/main" id="{7B2F43A0-92D4-3B4A-970D-F142A9D4ED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513" y="1790700"/>
            <a:ext cx="776605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5B38684-C19E-453D-82A4-FAACA6573D07}"/>
              </a:ext>
            </a:extLst>
          </p:cNvPr>
          <p:cNvSpPr txBox="1"/>
          <p:nvPr/>
        </p:nvSpPr>
        <p:spPr>
          <a:xfrm>
            <a:off x="542925" y="5229225"/>
            <a:ext cx="7413625" cy="923925"/>
          </a:xfrm>
          <a:prstGeom prst="rect">
            <a:avLst/>
          </a:prstGeom>
          <a:noFill/>
        </p:spPr>
        <p:txBody>
          <a:bodyPr>
            <a:spAutoFit/>
          </a:bodyPr>
          <a:lstStyle/>
          <a:p>
            <a:pPr>
              <a:defRPr/>
            </a:pPr>
            <a:r>
              <a:rPr lang="en-GB" dirty="0">
                <a:solidFill>
                  <a:schemeClr val="bg2">
                    <a:lumMod val="10000"/>
                  </a:schemeClr>
                </a:solidFill>
                <a:latin typeface="Tuffy" panose="020B0603060100000000" pitchFamily="34" charset="0"/>
              </a:rPr>
              <a:t>Within the assessment, the spelling words are read out to the children to fill into the gaps within the sentences. In this example, the missing spelling words are: </a:t>
            </a:r>
            <a:r>
              <a:rPr lang="en-GB" b="1" dirty="0">
                <a:solidFill>
                  <a:schemeClr val="bg2">
                    <a:lumMod val="10000"/>
                  </a:schemeClr>
                </a:solidFill>
                <a:latin typeface="Tuffy" panose="020B0603060100000000" pitchFamily="34" charset="0"/>
              </a:rPr>
              <a:t>pack, sky, shell </a:t>
            </a:r>
            <a:r>
              <a:rPr lang="en-GB" dirty="0">
                <a:solidFill>
                  <a:schemeClr val="bg2">
                    <a:lumMod val="10000"/>
                  </a:schemeClr>
                </a:solidFill>
                <a:latin typeface="Tuffy" panose="020B0603060100000000" pitchFamily="34" charset="0"/>
              </a:rPr>
              <a:t>and</a:t>
            </a:r>
            <a:r>
              <a:rPr lang="en-GB" b="1" dirty="0">
                <a:solidFill>
                  <a:schemeClr val="bg2">
                    <a:lumMod val="10000"/>
                  </a:schemeClr>
                </a:solidFill>
                <a:latin typeface="Tuffy" panose="020B0603060100000000" pitchFamily="34" charset="0"/>
              </a:rPr>
              <a:t> baby</a:t>
            </a:r>
            <a:r>
              <a:rPr lang="en-GB" dirty="0">
                <a:solidFill>
                  <a:schemeClr val="bg2">
                    <a:lumMod val="10000"/>
                  </a:schemeClr>
                </a:solidFill>
                <a:latin typeface="Tuffy" panose="020B0603060100000000" pitchFamily="34" charset="0"/>
              </a:rPr>
              <a:t>.</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F7B7A8-E354-4DDE-885C-7E7042EDEEBE}"/>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8435" name="Rectangle 3">
            <a:extLst>
              <a:ext uri="{FF2B5EF4-FFF2-40B4-BE49-F238E27FC236}">
                <a16:creationId xmlns:a16="http://schemas.microsoft.com/office/drawing/2014/main" id="{E90D25EB-7C0F-7548-9F9C-9F08BD071516}"/>
              </a:ext>
            </a:extLst>
          </p:cNvPr>
          <p:cNvSpPr>
            <a:spLocks noChangeArrowheads="1"/>
          </p:cNvSpPr>
          <p:nvPr/>
        </p:nvSpPr>
        <p:spPr bwMode="auto">
          <a:xfrm>
            <a:off x="644524" y="427038"/>
            <a:ext cx="42932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smtClean="0">
                <a:latin typeface="+mn-lt"/>
              </a:rPr>
              <a:t>Mathematics</a:t>
            </a:r>
            <a:endParaRPr lang="en-GB" altLang="en-US" sz="3200" b="1" dirty="0">
              <a:latin typeface="+mn-lt"/>
            </a:endParaRPr>
          </a:p>
        </p:txBody>
      </p:sp>
      <p:sp>
        <p:nvSpPr>
          <p:cNvPr id="15" name="Rectangle 14">
            <a:extLst>
              <a:ext uri="{FF2B5EF4-FFF2-40B4-BE49-F238E27FC236}">
                <a16:creationId xmlns:a16="http://schemas.microsoft.com/office/drawing/2014/main" id="{1F5B3F88-59E0-4AD6-8CC8-9D0825FA3CED}"/>
              </a:ext>
            </a:extLst>
          </p:cNvPr>
          <p:cNvSpPr/>
          <p:nvPr/>
        </p:nvSpPr>
        <p:spPr>
          <a:xfrm>
            <a:off x="436346" y="1329314"/>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defRPr/>
            </a:pPr>
            <a:r>
              <a:rPr lang="en-GB" dirty="0">
                <a:solidFill>
                  <a:schemeClr val="bg2">
                    <a:lumMod val="10000"/>
                  </a:schemeClr>
                </a:solidFill>
              </a:rPr>
              <a:t>Children will sit two tests: </a:t>
            </a:r>
            <a:r>
              <a:rPr lang="en-GB" b="1" dirty="0">
                <a:solidFill>
                  <a:schemeClr val="bg2">
                    <a:lumMod val="10000"/>
                  </a:schemeClr>
                </a:solidFill>
              </a:rPr>
              <a:t>Paper 1 and Paper 2:</a:t>
            </a:r>
          </a:p>
          <a:p>
            <a:pPr marL="342900" indent="-160338">
              <a:defRPr/>
            </a:pPr>
            <a:endParaRPr lang="en-GB" dirty="0">
              <a:solidFill>
                <a:schemeClr val="bg2">
                  <a:lumMod val="10000"/>
                </a:schemeClr>
              </a:solidFill>
            </a:endParaRPr>
          </a:p>
          <a:p>
            <a:pPr marL="468312" indent="-285750">
              <a:buFont typeface="Arial" panose="020B0604020202020204" pitchFamily="34" charset="0"/>
              <a:buChar char="•"/>
              <a:defRPr/>
            </a:pPr>
            <a:r>
              <a:rPr lang="en-GB" b="1" dirty="0">
                <a:solidFill>
                  <a:schemeClr val="bg2">
                    <a:lumMod val="10000"/>
                  </a:schemeClr>
                </a:solidFill>
              </a:rPr>
              <a:t>Paper 1: Arithmetic</a:t>
            </a:r>
            <a:r>
              <a:rPr lang="en-GB" dirty="0">
                <a:solidFill>
                  <a:schemeClr val="bg2">
                    <a:lumMod val="10000"/>
                  </a:schemeClr>
                </a:solidFill>
              </a:rPr>
              <a:t> - lasts approximately 20 minutes (but this is not strictly timed). It covers calculation methods for all operations.</a:t>
            </a:r>
          </a:p>
          <a:p>
            <a:pPr marL="468312" indent="-285750">
              <a:buFont typeface="Arial" panose="020B0604020202020204" pitchFamily="34" charset="0"/>
              <a:buChar char="•"/>
              <a:defRPr/>
            </a:pPr>
            <a:endParaRPr lang="en-GB" dirty="0">
              <a:solidFill>
                <a:schemeClr val="bg2">
                  <a:lumMod val="10000"/>
                </a:schemeClr>
              </a:solidFill>
            </a:endParaRPr>
          </a:p>
          <a:p>
            <a:pPr marL="468312" indent="-285750">
              <a:buFont typeface="Arial" panose="020B0604020202020204" pitchFamily="34" charset="0"/>
              <a:buChar char="•"/>
              <a:defRPr/>
            </a:pPr>
            <a:r>
              <a:rPr lang="en-GB" b="1" dirty="0">
                <a:solidFill>
                  <a:schemeClr val="bg2">
                    <a:lumMod val="10000"/>
                  </a:schemeClr>
                </a:solidFill>
              </a:rPr>
              <a:t>Paper 2: Reasoning </a:t>
            </a:r>
            <a:r>
              <a:rPr lang="en-GB" dirty="0">
                <a:solidFill>
                  <a:schemeClr val="bg2">
                    <a:lumMod val="10000"/>
                  </a:schemeClr>
                </a:solidFill>
              </a:rPr>
              <a:t>- lasts for approximately 35 minutes, which includes time for five aural questions. Pupils will still require calculation skills and questions will be varied including multiple choice, matching, true/false, completing a chart or table or drawing a shape. Some questions will also require children to show or explain their working out.</a:t>
            </a:r>
          </a:p>
        </p:txBody>
      </p:sp>
      <p:pic>
        <p:nvPicPr>
          <p:cNvPr id="18439" name="Picture 14">
            <a:extLst>
              <a:ext uri="{FF2B5EF4-FFF2-40B4-BE49-F238E27FC236}">
                <a16:creationId xmlns:a16="http://schemas.microsoft.com/office/drawing/2014/main" id="{4B2F40DD-3655-974F-8D0A-2C7D02F3D0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EAC1D1-7485-490C-A366-550511A8960D}"/>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459" name="Rectangle 3">
            <a:extLst>
              <a:ext uri="{FF2B5EF4-FFF2-40B4-BE49-F238E27FC236}">
                <a16:creationId xmlns:a16="http://schemas.microsoft.com/office/drawing/2014/main" id="{7FB9E0E2-7D4A-5343-9FA3-F468ACF3D14B}"/>
              </a:ext>
            </a:extLst>
          </p:cNvPr>
          <p:cNvSpPr>
            <a:spLocks noChangeArrowheads="1"/>
          </p:cNvSpPr>
          <p:nvPr/>
        </p:nvSpPr>
        <p:spPr bwMode="auto">
          <a:xfrm>
            <a:off x="407988" y="427038"/>
            <a:ext cx="53235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latin typeface="+mn-lt"/>
              </a:rPr>
              <a:t>Maths: Sample Questions</a:t>
            </a:r>
          </a:p>
        </p:txBody>
      </p:sp>
      <p:sp>
        <p:nvSpPr>
          <p:cNvPr id="10" name="Rectangle 9">
            <a:extLst>
              <a:ext uri="{FF2B5EF4-FFF2-40B4-BE49-F238E27FC236}">
                <a16:creationId xmlns:a16="http://schemas.microsoft.com/office/drawing/2014/main" id="{0E4EDF71-8A48-4531-967F-0E6A3BC96D10}"/>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Maths Paper 1: Arithmetic</a:t>
            </a:r>
          </a:p>
        </p:txBody>
      </p:sp>
      <p:pic>
        <p:nvPicPr>
          <p:cNvPr id="19463" name="Picture 14">
            <a:extLst>
              <a:ext uri="{FF2B5EF4-FFF2-40B4-BE49-F238E27FC236}">
                <a16:creationId xmlns:a16="http://schemas.microsoft.com/office/drawing/2014/main" id="{D947B8DB-E40D-A749-A86D-8496F99F45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1">
            <a:extLst>
              <a:ext uri="{FF2B5EF4-FFF2-40B4-BE49-F238E27FC236}">
                <a16:creationId xmlns:a16="http://schemas.microsoft.com/office/drawing/2014/main" id="{97348276-DF57-423F-B136-2D8B4A30D935}"/>
              </a:ext>
            </a:extLst>
          </p:cNvPr>
          <p:cNvPicPr>
            <a:picLocks noChangeAspect="1"/>
          </p:cNvPicPr>
          <p:nvPr/>
        </p:nvPicPr>
        <p:blipFill rotWithShape="1">
          <a:blip r:embed="rId3"/>
          <a:srcRect l="14635" t="5350" r="13436" b="4708"/>
          <a:stretch/>
        </p:blipFill>
        <p:spPr bwMode="auto">
          <a:xfrm>
            <a:off x="2989263" y="1995488"/>
            <a:ext cx="3165475" cy="395763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9AA571-8615-417E-8AE5-3CA13EF0F2B5}"/>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483" name="Rectangle 3">
            <a:extLst>
              <a:ext uri="{FF2B5EF4-FFF2-40B4-BE49-F238E27FC236}">
                <a16:creationId xmlns:a16="http://schemas.microsoft.com/office/drawing/2014/main" id="{344DD152-B1A2-6445-A421-76F451A5B105}"/>
              </a:ext>
            </a:extLst>
          </p:cNvPr>
          <p:cNvSpPr>
            <a:spLocks noChangeArrowheads="1"/>
          </p:cNvSpPr>
          <p:nvPr/>
        </p:nvSpPr>
        <p:spPr bwMode="auto">
          <a:xfrm>
            <a:off x="407988" y="427038"/>
            <a:ext cx="53235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latin typeface="+mn-lt"/>
              </a:rPr>
              <a:t>Maths: Sample Questions</a:t>
            </a:r>
          </a:p>
        </p:txBody>
      </p:sp>
      <p:sp>
        <p:nvSpPr>
          <p:cNvPr id="10" name="Rectangle 9">
            <a:extLst>
              <a:ext uri="{FF2B5EF4-FFF2-40B4-BE49-F238E27FC236}">
                <a16:creationId xmlns:a16="http://schemas.microsoft.com/office/drawing/2014/main" id="{FBAEAB61-8A19-4C71-A09F-AB320D95306D}"/>
              </a:ext>
            </a:extLst>
          </p:cNvPr>
          <p:cNvSpPr/>
          <p:nvPr/>
        </p:nvSpPr>
        <p:spPr>
          <a:xfrm>
            <a:off x="35718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Maths Paper 2: Reasoning</a:t>
            </a:r>
          </a:p>
        </p:txBody>
      </p:sp>
      <p:pic>
        <p:nvPicPr>
          <p:cNvPr id="20487" name="Picture 14">
            <a:extLst>
              <a:ext uri="{FF2B5EF4-FFF2-40B4-BE49-F238E27FC236}">
                <a16:creationId xmlns:a16="http://schemas.microsoft.com/office/drawing/2014/main" id="{4824CED8-D310-D848-921F-098C0AFCD8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5">
            <a:extLst>
              <a:ext uri="{FF2B5EF4-FFF2-40B4-BE49-F238E27FC236}">
                <a16:creationId xmlns:a16="http://schemas.microsoft.com/office/drawing/2014/main" id="{5578E587-B54E-4D45-942B-109F726675BC}"/>
              </a:ext>
            </a:extLst>
          </p:cNvPr>
          <p:cNvPicPr>
            <a:picLocks noChangeAspect="1"/>
          </p:cNvPicPr>
          <p:nvPr/>
        </p:nvPicPr>
        <p:blipFill rotWithShape="1">
          <a:blip r:embed="rId3"/>
          <a:srcRect l="22375" t="6604" r="17854" b="8846"/>
          <a:stretch/>
        </p:blipFill>
        <p:spPr bwMode="auto">
          <a:xfrm>
            <a:off x="3121025" y="1811338"/>
            <a:ext cx="3138488" cy="444023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712548-7EA3-40F9-B114-5724A72B4692}"/>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1507" name="Rectangle 3">
            <a:extLst>
              <a:ext uri="{FF2B5EF4-FFF2-40B4-BE49-F238E27FC236}">
                <a16:creationId xmlns:a16="http://schemas.microsoft.com/office/drawing/2014/main" id="{DAC0838F-DF10-1040-AA29-950A611962AA}"/>
              </a:ext>
            </a:extLst>
          </p:cNvPr>
          <p:cNvSpPr>
            <a:spLocks noChangeArrowheads="1"/>
          </p:cNvSpPr>
          <p:nvPr/>
        </p:nvSpPr>
        <p:spPr bwMode="auto">
          <a:xfrm>
            <a:off x="407988" y="427038"/>
            <a:ext cx="53235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latin typeface="+mn-lt"/>
              </a:rPr>
              <a:t>Maths: Sample Questions</a:t>
            </a:r>
          </a:p>
        </p:txBody>
      </p:sp>
      <p:sp>
        <p:nvSpPr>
          <p:cNvPr id="10" name="Rectangle 9">
            <a:extLst>
              <a:ext uri="{FF2B5EF4-FFF2-40B4-BE49-F238E27FC236}">
                <a16:creationId xmlns:a16="http://schemas.microsoft.com/office/drawing/2014/main" id="{AD8DEAF1-0803-4041-966C-0CD543E616F4}"/>
              </a:ext>
            </a:extLst>
          </p:cNvPr>
          <p:cNvSpPr/>
          <p:nvPr/>
        </p:nvSpPr>
        <p:spPr>
          <a:xfrm>
            <a:off x="35718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Maths Paper 2: Reasoning</a:t>
            </a:r>
          </a:p>
        </p:txBody>
      </p:sp>
      <p:pic>
        <p:nvPicPr>
          <p:cNvPr id="21511" name="Picture 14">
            <a:extLst>
              <a:ext uri="{FF2B5EF4-FFF2-40B4-BE49-F238E27FC236}">
                <a16:creationId xmlns:a16="http://schemas.microsoft.com/office/drawing/2014/main" id="{F33590F1-4359-1A43-A9B5-A324AEFDA9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
            <a:extLst>
              <a:ext uri="{FF2B5EF4-FFF2-40B4-BE49-F238E27FC236}">
                <a16:creationId xmlns:a16="http://schemas.microsoft.com/office/drawing/2014/main" id="{D02C5E23-C03C-4163-9884-E5CB012B801D}"/>
              </a:ext>
            </a:extLst>
          </p:cNvPr>
          <p:cNvPicPr>
            <a:picLocks noChangeAspect="1"/>
          </p:cNvPicPr>
          <p:nvPr/>
        </p:nvPicPr>
        <p:blipFill>
          <a:blip r:embed="rId3"/>
          <a:srcRect/>
          <a:stretch>
            <a:fillRect/>
          </a:stretch>
        </p:blipFill>
        <p:spPr bwMode="auto">
          <a:xfrm>
            <a:off x="2351088" y="1924050"/>
            <a:ext cx="4632325" cy="428307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229C7-9F38-4578-A7E8-7F2B21CB263E}"/>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2531" name="Rectangle 3">
            <a:extLst>
              <a:ext uri="{FF2B5EF4-FFF2-40B4-BE49-F238E27FC236}">
                <a16:creationId xmlns:a16="http://schemas.microsoft.com/office/drawing/2014/main" id="{1B36A62F-5AFD-764A-9505-CFD34FF69865}"/>
              </a:ext>
            </a:extLst>
          </p:cNvPr>
          <p:cNvSpPr>
            <a:spLocks noChangeArrowheads="1"/>
          </p:cNvSpPr>
          <p:nvPr/>
        </p:nvSpPr>
        <p:spPr bwMode="auto">
          <a:xfrm>
            <a:off x="407988" y="427038"/>
            <a:ext cx="47838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latin typeface="+mn-lt"/>
              </a:rPr>
              <a:t>How to Help Your Child</a:t>
            </a:r>
          </a:p>
        </p:txBody>
      </p:sp>
      <p:pic>
        <p:nvPicPr>
          <p:cNvPr id="22534" name="Picture 14">
            <a:extLst>
              <a:ext uri="{FF2B5EF4-FFF2-40B4-BE49-F238E27FC236}">
                <a16:creationId xmlns:a16="http://schemas.microsoft.com/office/drawing/2014/main" id="{20DE1A81-B99F-FB46-8CCD-549504AFFF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F8EDCFAF-38E2-4971-B39F-480022A86586}"/>
              </a:ext>
            </a:extLst>
          </p:cNvPr>
          <p:cNvSpPr/>
          <p:nvPr/>
        </p:nvSpPr>
        <p:spPr>
          <a:xfrm>
            <a:off x="407988" y="1251327"/>
            <a:ext cx="8429625" cy="4808652"/>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dirty="0">
                <a:solidFill>
                  <a:schemeClr val="bg2">
                    <a:lumMod val="10000"/>
                  </a:schemeClr>
                </a:solidFill>
              </a:rPr>
              <a:t>First and foremost, support and reassure your child that there is nothing to worry about and that they should always just try their best. Praise and encourage!</a:t>
            </a:r>
          </a:p>
          <a:p>
            <a:pPr marL="342900" indent="-160338">
              <a:buFont typeface="Arial" panose="020B0604020202020204" pitchFamily="34" charset="0"/>
              <a:buChar char="•"/>
              <a:defRPr/>
            </a:pPr>
            <a:endParaRPr lang="en-GB" dirty="0">
              <a:solidFill>
                <a:schemeClr val="bg2">
                  <a:lumMod val="10000"/>
                </a:schemeClr>
              </a:solidFill>
            </a:endParaRPr>
          </a:p>
          <a:p>
            <a:pPr marL="342900" indent="-160338">
              <a:buFont typeface="Arial" panose="020B0604020202020204" pitchFamily="34" charset="0"/>
              <a:buChar char="•"/>
              <a:defRPr/>
            </a:pPr>
            <a:r>
              <a:rPr lang="en-GB" dirty="0">
                <a:solidFill>
                  <a:schemeClr val="bg2">
                    <a:lumMod val="10000"/>
                  </a:schemeClr>
                </a:solidFill>
              </a:rPr>
              <a:t>Ensure your child has the best possible attendance at school.</a:t>
            </a:r>
          </a:p>
          <a:p>
            <a:pPr marL="342900" indent="-160338">
              <a:buFont typeface="Arial" panose="020B0604020202020204" pitchFamily="34" charset="0"/>
              <a:buChar char="•"/>
              <a:defRPr/>
            </a:pPr>
            <a:endParaRPr lang="en-GB" dirty="0">
              <a:solidFill>
                <a:schemeClr val="bg2">
                  <a:lumMod val="10000"/>
                </a:schemeClr>
              </a:solidFill>
            </a:endParaRPr>
          </a:p>
          <a:p>
            <a:pPr marL="342900" indent="-160338">
              <a:buFont typeface="Arial" panose="020B0604020202020204" pitchFamily="34" charset="0"/>
              <a:buChar char="•"/>
              <a:defRPr/>
            </a:pPr>
            <a:r>
              <a:rPr lang="en-GB" dirty="0">
                <a:solidFill>
                  <a:schemeClr val="bg2">
                    <a:lumMod val="10000"/>
                  </a:schemeClr>
                </a:solidFill>
              </a:rPr>
              <a:t>Support your child with any homework tasks.</a:t>
            </a:r>
          </a:p>
          <a:p>
            <a:pPr marL="342900" indent="-160338">
              <a:buFont typeface="Arial" panose="020B0604020202020204" pitchFamily="34" charset="0"/>
              <a:buChar char="•"/>
              <a:defRPr/>
            </a:pPr>
            <a:endParaRPr lang="en-GB" dirty="0">
              <a:solidFill>
                <a:schemeClr val="bg2">
                  <a:lumMod val="10000"/>
                </a:schemeClr>
              </a:solidFill>
            </a:endParaRPr>
          </a:p>
          <a:p>
            <a:pPr marL="342900" indent="-160338">
              <a:buFont typeface="Arial" panose="020B0604020202020204" pitchFamily="34" charset="0"/>
              <a:buChar char="•"/>
              <a:defRPr/>
            </a:pPr>
            <a:r>
              <a:rPr lang="en-GB" dirty="0">
                <a:solidFill>
                  <a:schemeClr val="bg2">
                    <a:lumMod val="10000"/>
                  </a:schemeClr>
                </a:solidFill>
              </a:rPr>
              <a:t>Reading, spelling and arithmetic (e.g. times tables) are always good to practise.</a:t>
            </a:r>
          </a:p>
          <a:p>
            <a:pPr marL="342900" indent="-160338">
              <a:buFont typeface="Arial" panose="020B0604020202020204" pitchFamily="34" charset="0"/>
              <a:buChar char="•"/>
              <a:defRPr/>
            </a:pPr>
            <a:endParaRPr lang="en-GB" dirty="0">
              <a:solidFill>
                <a:schemeClr val="bg2">
                  <a:lumMod val="10000"/>
                </a:schemeClr>
              </a:solidFill>
            </a:endParaRPr>
          </a:p>
          <a:p>
            <a:pPr marL="342900" indent="-160338">
              <a:buFont typeface="Arial" panose="020B0604020202020204" pitchFamily="34" charset="0"/>
              <a:buChar char="•"/>
              <a:defRPr/>
            </a:pPr>
            <a:r>
              <a:rPr lang="en-GB" dirty="0">
                <a:solidFill>
                  <a:schemeClr val="bg2">
                    <a:lumMod val="10000"/>
                  </a:schemeClr>
                </a:solidFill>
              </a:rPr>
              <a:t>Talk to your child about what they have learnt at school and what book(s) they are reading (the character, the plot, their opinion).</a:t>
            </a:r>
          </a:p>
          <a:p>
            <a:pPr marL="342900" indent="-160338">
              <a:buFont typeface="Arial" panose="020B0604020202020204" pitchFamily="34" charset="0"/>
              <a:buChar char="•"/>
              <a:defRPr/>
            </a:pPr>
            <a:endParaRPr lang="en-GB" dirty="0">
              <a:solidFill>
                <a:schemeClr val="bg2">
                  <a:lumMod val="10000"/>
                </a:schemeClr>
              </a:solidFill>
            </a:endParaRPr>
          </a:p>
          <a:p>
            <a:pPr marL="342900" indent="-160338">
              <a:buFont typeface="Arial" panose="020B0604020202020204" pitchFamily="34" charset="0"/>
              <a:buChar char="•"/>
              <a:defRPr/>
            </a:pPr>
            <a:r>
              <a:rPr lang="en-GB" dirty="0">
                <a:solidFill>
                  <a:schemeClr val="bg2">
                    <a:lumMod val="10000"/>
                  </a:schemeClr>
                </a:solidFill>
              </a:rPr>
              <a:t>Make sure your child has a good sleep and healthy breakfast every morning!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bg1"/>
          </a:solidFill>
        </p:spPr>
        <p:txBody>
          <a:bodyPr/>
          <a:lstStyle/>
          <a:p>
            <a:pPr algn="ctr"/>
            <a:r>
              <a:rPr lang="en-GB" b="1" dirty="0" smtClean="0"/>
              <a:t>Assessment at WBIS</a:t>
            </a:r>
            <a:endParaRPr lang="en-GB" b="1" dirty="0"/>
          </a:p>
        </p:txBody>
      </p:sp>
      <p:sp>
        <p:nvSpPr>
          <p:cNvPr id="3" name="Content Placeholder 2"/>
          <p:cNvSpPr>
            <a:spLocks noGrp="1"/>
          </p:cNvSpPr>
          <p:nvPr>
            <p:ph idx="1"/>
          </p:nvPr>
        </p:nvSpPr>
        <p:spPr>
          <a:solidFill>
            <a:schemeClr val="bg1"/>
          </a:solidFill>
        </p:spPr>
        <p:txBody>
          <a:bodyPr>
            <a:normAutofit lnSpcReduction="10000"/>
          </a:bodyPr>
          <a:lstStyle/>
          <a:p>
            <a:r>
              <a:rPr lang="en-GB" sz="1600" dirty="0"/>
              <a:t>Assessment is part of our everyday practice at West Bridgford Infant School. We are continually assessing children’s knowledge, skills and understanding and use this to identify their gaps in learning and their next steps. This is used to inform our planning on a lesson by lesson, day by day and week by week basis.</a:t>
            </a:r>
          </a:p>
          <a:p>
            <a:r>
              <a:rPr lang="en-GB" sz="1600" dirty="0"/>
              <a:t>Assessment takes many forms such as: asking children questions; </a:t>
            </a:r>
            <a:br>
              <a:rPr lang="en-GB" sz="1600" dirty="0"/>
            </a:br>
            <a:r>
              <a:rPr lang="en-GB" sz="1600" dirty="0"/>
              <a:t>observing children working with others or solving problems; talking through work with children; marking written work and sometimes written tests.</a:t>
            </a:r>
            <a:r>
              <a:rPr lang="en-GB" sz="1600" b="1" dirty="0"/>
              <a:t/>
            </a:r>
            <a:br>
              <a:rPr lang="en-GB" sz="1600" b="1" dirty="0"/>
            </a:br>
            <a:r>
              <a:rPr lang="en-GB" sz="1600" b="1" dirty="0"/>
              <a:t/>
            </a:r>
            <a:br>
              <a:rPr lang="en-GB" sz="1600" b="1" dirty="0"/>
            </a:br>
            <a:r>
              <a:rPr lang="en-GB" sz="1600" dirty="0"/>
              <a:t>At the end of each year your child’s teacher makes a Teacher Assessment judgement about their attainment based on a range of assessment evidence as previously described.</a:t>
            </a:r>
          </a:p>
          <a:p>
            <a:r>
              <a:rPr lang="en-GB" sz="1600" dirty="0"/>
              <a:t>At the end of Key Stage One in Year Two we are additionally required to participate in national Statutory Assessment Tests (SATs). </a:t>
            </a:r>
          </a:p>
          <a:p>
            <a:r>
              <a:rPr lang="en-GB" sz="1600" dirty="0"/>
              <a:t>The tests are intended to </a:t>
            </a:r>
            <a:r>
              <a:rPr lang="en-GB" sz="1600" b="1" dirty="0"/>
              <a:t>supplement</a:t>
            </a:r>
            <a:r>
              <a:rPr lang="en-GB" sz="1600" dirty="0"/>
              <a:t> our ongoing school based </a:t>
            </a:r>
            <a:r>
              <a:rPr lang="en-GB" sz="1600" b="1" dirty="0"/>
              <a:t>Teacher Assessments</a:t>
            </a:r>
            <a:r>
              <a:rPr lang="en-GB" sz="1600" dirty="0"/>
              <a:t> and act as an </a:t>
            </a:r>
            <a:r>
              <a:rPr lang="en-GB" sz="1600" b="1" dirty="0"/>
              <a:t>additional</a:t>
            </a:r>
            <a:r>
              <a:rPr lang="en-GB" sz="1600" dirty="0"/>
              <a:t> piece of evidence.</a:t>
            </a:r>
          </a:p>
          <a:p>
            <a:r>
              <a:rPr lang="en-GB" sz="1600" dirty="0"/>
              <a:t>Teachers will take into consideration the outcomes of the tests when making their final Teacher Assessment judgements for year two children.</a:t>
            </a:r>
          </a:p>
          <a:p>
            <a:endParaRPr lang="en-GB" dirty="0"/>
          </a:p>
        </p:txBody>
      </p:sp>
    </p:spTree>
    <p:extLst>
      <p:ext uri="{BB962C8B-B14F-4D97-AF65-F5344CB8AC3E}">
        <p14:creationId xmlns:p14="http://schemas.microsoft.com/office/powerpoint/2010/main" val="1820446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1F9AD7-9BE9-45AA-A41E-7A17B342A95C}"/>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3555" name="Rectangle 3">
            <a:extLst>
              <a:ext uri="{FF2B5EF4-FFF2-40B4-BE49-F238E27FC236}">
                <a16:creationId xmlns:a16="http://schemas.microsoft.com/office/drawing/2014/main" id="{0D5F97EF-FF6A-7A49-90B9-A2697E4ED578}"/>
              </a:ext>
            </a:extLst>
          </p:cNvPr>
          <p:cNvSpPr>
            <a:spLocks noChangeArrowheads="1"/>
          </p:cNvSpPr>
          <p:nvPr/>
        </p:nvSpPr>
        <p:spPr bwMode="auto">
          <a:xfrm>
            <a:off x="407988" y="401638"/>
            <a:ext cx="84684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mn-lt"/>
              </a:rPr>
              <a:t>How to Help Your Child with Reading</a:t>
            </a:r>
          </a:p>
        </p:txBody>
      </p:sp>
      <p:pic>
        <p:nvPicPr>
          <p:cNvPr id="23558" name="Picture 14">
            <a:extLst>
              <a:ext uri="{FF2B5EF4-FFF2-40B4-BE49-F238E27FC236}">
                <a16:creationId xmlns:a16="http://schemas.microsoft.com/office/drawing/2014/main" id="{194B3CAF-AD15-D34D-AEF1-71A0B23223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F91ACD51-1065-4403-9BEB-863C686266B5}"/>
              </a:ext>
            </a:extLst>
          </p:cNvPr>
          <p:cNvSpPr/>
          <p:nvPr/>
        </p:nvSpPr>
        <p:spPr>
          <a:xfrm>
            <a:off x="366713" y="1228725"/>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216000"/>
          <a:lstStyle/>
          <a:p>
            <a:pPr marL="182562">
              <a:defRPr/>
            </a:pPr>
            <a:r>
              <a:rPr lang="en-GB" sz="1600" dirty="0">
                <a:solidFill>
                  <a:schemeClr val="bg2">
                    <a:lumMod val="10000"/>
                  </a:schemeClr>
                </a:solidFill>
              </a:rPr>
              <a:t>Listening to your child read can take many forms:</a:t>
            </a:r>
          </a:p>
          <a:p>
            <a:pPr marL="182562">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First and foremost, focus developing an enjoyment and love of reading.</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Enjoy stories together – reading stories to your child is equally as important as listening to your child read.</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Read a little at a time but often, rather than rarely but for long periods of time!</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Talk about the story before, during and afterwards – discuss the plot, the characters, their feelings and actions, how it makes you feel, predict what will happen and encourage your child to have their own opinions.</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Look up definitions of words together – you could use a dictionary, the Internet or an app on a phone or tablet.</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All reading is valuable – it doesn’t have to be just stories. Reading can involve                     anything from fiction and non-fiction, poetry, newspapers, magazines, football             programmes, TV guides.</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Visit the local library - it’s free!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1CF9B7-9233-4B09-A0EA-BD0B640AD1B7}"/>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24579" name="Picture 14">
            <a:extLst>
              <a:ext uri="{FF2B5EF4-FFF2-40B4-BE49-F238E27FC236}">
                <a16:creationId xmlns:a16="http://schemas.microsoft.com/office/drawing/2014/main" id="{97EEAB01-73D9-624D-8A8E-EC0A72962A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3">
            <a:extLst>
              <a:ext uri="{FF2B5EF4-FFF2-40B4-BE49-F238E27FC236}">
                <a16:creationId xmlns:a16="http://schemas.microsoft.com/office/drawing/2014/main" id="{99568157-E7BB-FE4C-85A7-EB46081BD06B}"/>
              </a:ext>
            </a:extLst>
          </p:cNvPr>
          <p:cNvSpPr>
            <a:spLocks noChangeArrowheads="1"/>
          </p:cNvSpPr>
          <p:nvPr/>
        </p:nvSpPr>
        <p:spPr bwMode="auto">
          <a:xfrm>
            <a:off x="446497" y="513179"/>
            <a:ext cx="82605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Rockwell" panose="02060603020205020403" pitchFamily="18" charset="0"/>
              </a:rPr>
              <a:t>How to Help Your Child with Writing</a:t>
            </a:r>
          </a:p>
        </p:txBody>
      </p:sp>
      <p:sp>
        <p:nvSpPr>
          <p:cNvPr id="12" name="Rectangle 11">
            <a:extLst>
              <a:ext uri="{FF2B5EF4-FFF2-40B4-BE49-F238E27FC236}">
                <a16:creationId xmlns:a16="http://schemas.microsoft.com/office/drawing/2014/main" id="{A733D2DB-DB32-45C1-97A5-507F6B0E7E8E}"/>
              </a:ext>
            </a:extLst>
          </p:cNvPr>
          <p:cNvSpPr/>
          <p:nvPr/>
        </p:nvSpPr>
        <p:spPr>
          <a:xfrm>
            <a:off x="446497" y="1318676"/>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dirty="0">
                <a:solidFill>
                  <a:schemeClr val="bg2">
                    <a:lumMod val="10000"/>
                  </a:schemeClr>
                </a:solidFill>
              </a:rPr>
              <a:t>Practise and learn weekly spelling lists – make it fun!</a:t>
            </a:r>
          </a:p>
          <a:p>
            <a:pPr marL="342900" indent="-160338">
              <a:buFont typeface="Arial" panose="020B0604020202020204" pitchFamily="34" charset="0"/>
              <a:buChar char="•"/>
              <a:defRPr/>
            </a:pPr>
            <a:endParaRPr lang="en-GB" dirty="0">
              <a:solidFill>
                <a:schemeClr val="bg2">
                  <a:lumMod val="10000"/>
                </a:schemeClr>
              </a:solidFill>
            </a:endParaRPr>
          </a:p>
          <a:p>
            <a:pPr marL="342900" indent="-160338">
              <a:buFont typeface="Arial" panose="020B0604020202020204" pitchFamily="34" charset="0"/>
              <a:buChar char="•"/>
              <a:defRPr/>
            </a:pPr>
            <a:r>
              <a:rPr lang="en-GB" dirty="0">
                <a:solidFill>
                  <a:schemeClr val="bg2">
                    <a:lumMod val="10000"/>
                  </a:schemeClr>
                </a:solidFill>
              </a:rPr>
              <a:t>Encourage opportunities for writing, such as letters to family or friends, shopping lists, notes or reminders, stories or poems.</a:t>
            </a:r>
          </a:p>
          <a:p>
            <a:pPr marL="342900" indent="-160338">
              <a:buFont typeface="Arial" panose="020B0604020202020204" pitchFamily="34" charset="0"/>
              <a:buChar char="•"/>
              <a:defRPr/>
            </a:pPr>
            <a:endParaRPr lang="en-GB" dirty="0">
              <a:solidFill>
                <a:schemeClr val="bg2">
                  <a:lumMod val="10000"/>
                </a:schemeClr>
              </a:solidFill>
            </a:endParaRPr>
          </a:p>
          <a:p>
            <a:pPr marL="342900" indent="-160338">
              <a:buFont typeface="Arial" panose="020B0604020202020204" pitchFamily="34" charset="0"/>
              <a:buChar char="•"/>
              <a:defRPr/>
            </a:pPr>
            <a:r>
              <a:rPr lang="en-GB" dirty="0">
                <a:solidFill>
                  <a:schemeClr val="bg2">
                    <a:lumMod val="10000"/>
                  </a:schemeClr>
                </a:solidFill>
              </a:rPr>
              <a:t>Write together – be a good role model for writing.</a:t>
            </a:r>
          </a:p>
          <a:p>
            <a:pPr marL="342900" indent="-160338">
              <a:buFont typeface="Arial" panose="020B0604020202020204" pitchFamily="34" charset="0"/>
              <a:buChar char="•"/>
              <a:defRPr/>
            </a:pPr>
            <a:endParaRPr lang="en-GB" dirty="0">
              <a:solidFill>
                <a:schemeClr val="bg2">
                  <a:lumMod val="10000"/>
                </a:schemeClr>
              </a:solidFill>
            </a:endParaRPr>
          </a:p>
          <a:p>
            <a:pPr marL="342900" indent="-160338">
              <a:buFont typeface="Arial" panose="020B0604020202020204" pitchFamily="34" charset="0"/>
              <a:buChar char="•"/>
              <a:defRPr/>
            </a:pPr>
            <a:r>
              <a:rPr lang="en-GB" dirty="0">
                <a:solidFill>
                  <a:schemeClr val="bg2">
                    <a:lumMod val="10000"/>
                  </a:schemeClr>
                </a:solidFill>
              </a:rPr>
              <a:t>Encourage use of a dictionary to check spelling.</a:t>
            </a:r>
          </a:p>
          <a:p>
            <a:pPr marL="342900" indent="-160338">
              <a:buFont typeface="Arial" panose="020B0604020202020204" pitchFamily="34" charset="0"/>
              <a:buChar char="•"/>
              <a:defRPr/>
            </a:pPr>
            <a:endParaRPr lang="en-GB" dirty="0">
              <a:solidFill>
                <a:schemeClr val="bg2">
                  <a:lumMod val="10000"/>
                </a:schemeClr>
              </a:solidFill>
            </a:endParaRPr>
          </a:p>
          <a:p>
            <a:pPr marL="342900" indent="-160338">
              <a:buFont typeface="Arial" panose="020B0604020202020204" pitchFamily="34" charset="0"/>
              <a:buChar char="•"/>
              <a:defRPr/>
            </a:pPr>
            <a:r>
              <a:rPr lang="en-GB" dirty="0">
                <a:solidFill>
                  <a:schemeClr val="bg2">
                    <a:lumMod val="10000"/>
                  </a:schemeClr>
                </a:solidFill>
              </a:rPr>
              <a:t>Allow your child to use a computer for word processing, which will allow for editing and correcting of errors without lots of crossing out.</a:t>
            </a:r>
          </a:p>
          <a:p>
            <a:pPr marL="342900" indent="-160338">
              <a:buFont typeface="Arial" panose="020B0604020202020204" pitchFamily="34" charset="0"/>
              <a:buChar char="•"/>
              <a:defRPr/>
            </a:pPr>
            <a:endParaRPr lang="en-GB" dirty="0">
              <a:solidFill>
                <a:schemeClr val="bg2">
                  <a:lumMod val="10000"/>
                </a:schemeClr>
              </a:solidFill>
            </a:endParaRPr>
          </a:p>
          <a:p>
            <a:pPr marL="342900" indent="-160338">
              <a:buFont typeface="Arial" panose="020B0604020202020204" pitchFamily="34" charset="0"/>
              <a:buChar char="•"/>
              <a:defRPr/>
            </a:pPr>
            <a:r>
              <a:rPr lang="en-GB" dirty="0">
                <a:solidFill>
                  <a:schemeClr val="bg2">
                    <a:lumMod val="10000"/>
                  </a:schemeClr>
                </a:solidFill>
              </a:rPr>
              <a:t>Remember that good readers become good writers! Identify good writing features when reading (e.g. vocabulary, sentence structure, punctuation).</a:t>
            </a:r>
          </a:p>
          <a:p>
            <a:pPr marL="342900" indent="-160338">
              <a:buFont typeface="Arial" panose="020B0604020202020204" pitchFamily="34" charset="0"/>
              <a:buChar char="•"/>
              <a:defRPr/>
            </a:pPr>
            <a:endParaRPr lang="en-GB" dirty="0">
              <a:solidFill>
                <a:schemeClr val="bg2">
                  <a:lumMod val="10000"/>
                </a:schemeClr>
              </a:solidFill>
            </a:endParaRPr>
          </a:p>
          <a:p>
            <a:pPr marL="342900" indent="-160338">
              <a:buFont typeface="Arial" panose="020B0604020202020204" pitchFamily="34" charset="0"/>
              <a:buChar char="•"/>
              <a:defRPr/>
            </a:pPr>
            <a:r>
              <a:rPr lang="en-GB" dirty="0">
                <a:solidFill>
                  <a:schemeClr val="bg2">
                    <a:lumMod val="10000"/>
                  </a:schemeClr>
                </a:solidFill>
              </a:rPr>
              <a:t>Show your appreciation: praise and encourage, even for small successes!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8CA627-33C0-4C6B-9CFA-419EEA024E83}"/>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5603" name="Rectangle 3">
            <a:extLst>
              <a:ext uri="{FF2B5EF4-FFF2-40B4-BE49-F238E27FC236}">
                <a16:creationId xmlns:a16="http://schemas.microsoft.com/office/drawing/2014/main" id="{67B3DC8C-CD8F-4D48-A423-16CB2F427E3F}"/>
              </a:ext>
            </a:extLst>
          </p:cNvPr>
          <p:cNvSpPr>
            <a:spLocks noChangeArrowheads="1"/>
          </p:cNvSpPr>
          <p:nvPr/>
        </p:nvSpPr>
        <p:spPr bwMode="auto">
          <a:xfrm>
            <a:off x="407988" y="427038"/>
            <a:ext cx="71402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latin typeface="+mn-lt"/>
              </a:rPr>
              <a:t>How to Help Your Child with Maths</a:t>
            </a:r>
          </a:p>
        </p:txBody>
      </p:sp>
      <p:sp>
        <p:nvSpPr>
          <p:cNvPr id="10" name="Rectangle 9">
            <a:extLst>
              <a:ext uri="{FF2B5EF4-FFF2-40B4-BE49-F238E27FC236}">
                <a16:creationId xmlns:a16="http://schemas.microsoft.com/office/drawing/2014/main" id="{BBF45D55-A47B-4FC2-864F-69692DE46D5D}"/>
              </a:ext>
            </a:extLst>
          </p:cNvPr>
          <p:cNvSpPr/>
          <p:nvPr/>
        </p:nvSpPr>
        <p:spPr>
          <a:xfrm>
            <a:off x="407988" y="1143000"/>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rPr>
              <a:t>Play times tables games.</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Play mental maths games including counting in different amounts, forwards and backwards.</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Encourage opportunities for telling the time.</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Encourage opportunities for counting coins and money e.g. finding amounts or calculating change when shopping.</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Look for numbers on street signs, car registrations and anywhere else.</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Look for examples of 2D and 3D shapes around the home.</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Identify, weigh or measure quantities and amounts in the kitchen or in recipes.</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Play games involving numbers or logic, such as dominoes, card games,</a:t>
            </a:r>
          </a:p>
          <a:p>
            <a:pPr marL="177800" indent="136525">
              <a:defRPr/>
            </a:pPr>
            <a:r>
              <a:rPr lang="en-GB" sz="1600" dirty="0">
                <a:solidFill>
                  <a:schemeClr val="bg2">
                    <a:lumMod val="10000"/>
                  </a:schemeClr>
                </a:solidFill>
              </a:rPr>
              <a:t>draughts or chess</a:t>
            </a:r>
            <a:r>
              <a:rPr lang="en-GB" sz="1600" dirty="0" smtClean="0">
                <a:solidFill>
                  <a:schemeClr val="bg2">
                    <a:lumMod val="10000"/>
                  </a:schemeClr>
                </a:solidFill>
              </a:rPr>
              <a:t>.</a:t>
            </a:r>
            <a:endParaRPr lang="en-GB" sz="1600" dirty="0">
              <a:solidFill>
                <a:schemeClr val="bg2">
                  <a:lumMod val="10000"/>
                </a:schemeClr>
              </a:solidFill>
            </a:endParaRPr>
          </a:p>
          <a:p>
            <a:pPr marL="463550" indent="-285750">
              <a:buFont typeface="Arial" panose="020B0604020202020204" pitchFamily="34" charset="0"/>
              <a:buChar char="•"/>
              <a:defRPr/>
            </a:pPr>
            <a:r>
              <a:rPr lang="en-GB" sz="1600" dirty="0">
                <a:solidFill>
                  <a:schemeClr val="bg2">
                    <a:lumMod val="10000"/>
                  </a:schemeClr>
                </a:solidFill>
              </a:rPr>
              <a:t>Use </a:t>
            </a:r>
            <a:r>
              <a:rPr lang="en-GB" sz="1600" dirty="0" smtClean="0">
                <a:solidFill>
                  <a:schemeClr val="bg2">
                    <a:lumMod val="10000"/>
                  </a:schemeClr>
                </a:solidFill>
              </a:rPr>
              <a:t>the White </a:t>
            </a:r>
            <a:r>
              <a:rPr lang="en-GB" sz="1600" dirty="0">
                <a:solidFill>
                  <a:schemeClr val="bg2">
                    <a:lumMod val="10000"/>
                  </a:schemeClr>
                </a:solidFill>
              </a:rPr>
              <a:t>Rose App. You can download the app for free on the App store at the following link. </a:t>
            </a:r>
            <a:r>
              <a:rPr lang="en-GB" sz="1600" dirty="0">
                <a:solidFill>
                  <a:schemeClr val="bg2">
                    <a:lumMod val="10000"/>
                  </a:schemeClr>
                </a:solidFill>
                <a:hlinkClick r:id="rId2"/>
              </a:rPr>
              <a:t>https://</a:t>
            </a:r>
            <a:r>
              <a:rPr lang="en-GB" sz="1600" dirty="0" smtClean="0">
                <a:solidFill>
                  <a:schemeClr val="bg2">
                    <a:lumMod val="10000"/>
                  </a:schemeClr>
                </a:solidFill>
                <a:hlinkClick r:id="rId2"/>
              </a:rPr>
              <a:t>whiterosemaths.com/resources/1-minute-maths</a:t>
            </a:r>
            <a:endParaRPr lang="en-GB" sz="1600" dirty="0" smtClean="0">
              <a:solidFill>
                <a:schemeClr val="bg2">
                  <a:lumMod val="10000"/>
                </a:schemeClr>
              </a:solidFill>
            </a:endParaRPr>
          </a:p>
          <a:p>
            <a:pPr marL="177800">
              <a:defRPr/>
            </a:pPr>
            <a:endParaRPr lang="en-GB" sz="1600" dirty="0" smtClean="0">
              <a:solidFill>
                <a:schemeClr val="bg2">
                  <a:lumMod val="10000"/>
                </a:schemeClr>
              </a:solidFill>
              <a:latin typeface="Tuffy" panose="020B06030601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pPr algn="ctr"/>
            <a:r>
              <a:rPr lang="en-GB" b="1" dirty="0" smtClean="0"/>
              <a:t>Summary</a:t>
            </a:r>
            <a:endParaRPr lang="en-GB" dirty="0"/>
          </a:p>
        </p:txBody>
      </p:sp>
      <p:sp>
        <p:nvSpPr>
          <p:cNvPr id="3" name="Content Placeholder 2"/>
          <p:cNvSpPr>
            <a:spLocks noGrp="1"/>
          </p:cNvSpPr>
          <p:nvPr>
            <p:ph idx="1"/>
          </p:nvPr>
        </p:nvSpPr>
        <p:spPr>
          <a:xfrm>
            <a:off x="685800" y="1614331"/>
            <a:ext cx="7772400" cy="4387457"/>
          </a:xfrm>
          <a:solidFill>
            <a:schemeClr val="bg1"/>
          </a:solidFill>
        </p:spPr>
        <p:txBody>
          <a:bodyPr>
            <a:normAutofit/>
          </a:bodyPr>
          <a:lstStyle/>
          <a:p>
            <a:pPr lvl="0"/>
            <a:r>
              <a:rPr lang="en-GB" sz="1800" dirty="0" smtClean="0"/>
              <a:t>Please </a:t>
            </a:r>
            <a:r>
              <a:rPr lang="en-GB" sz="1800" dirty="0"/>
              <a:t>remember that your children are still very young. Some of them will still be 6! The Government only measures attainment in reading, writing and maths and this is more to do with measuring school performance than how well your child is doing. Children are unique. If they are reaching their individual potential we should be very proud of them. </a:t>
            </a:r>
          </a:p>
          <a:p>
            <a:pPr lvl="0"/>
            <a:r>
              <a:rPr lang="en-GB" sz="1800" dirty="0"/>
              <a:t>We feel strongly that there are other equally important areas of your child’s learning and development which will enable them to become rounded individuals with key life skills which will equip them for adult life in a rapidly changing world. Please remember to celebrate their strengths in other areas such as being a confident and articulate speaker, having strong interpersonal skills, creative thinking, problem solving, artistic or physical </a:t>
            </a:r>
            <a:r>
              <a:rPr lang="en-GB" sz="1800" dirty="0" smtClean="0"/>
              <a:t>talents etc.</a:t>
            </a:r>
            <a:endParaRPr lang="en-GB" sz="1800" dirty="0"/>
          </a:p>
          <a:p>
            <a:pPr lvl="0"/>
            <a:r>
              <a:rPr lang="en-GB" sz="1800" dirty="0"/>
              <a:t>A short video about the </a:t>
            </a:r>
            <a:r>
              <a:rPr lang="en-GB" sz="1800" dirty="0" smtClean="0"/>
              <a:t>Key </a:t>
            </a:r>
            <a:r>
              <a:rPr lang="en-GB" sz="1800" dirty="0"/>
              <a:t>Stage One SATs can be found using the following link:</a:t>
            </a:r>
            <a:r>
              <a:rPr lang="en-GB" sz="1800" b="1" dirty="0"/>
              <a:t> </a:t>
            </a:r>
            <a:r>
              <a:rPr lang="en-GB" sz="1800" b="1" u="sng" dirty="0">
                <a:hlinkClick r:id="rId2"/>
              </a:rPr>
              <a:t>https://www.youtube.com/watch?v=cuXJidYP7-0</a:t>
            </a:r>
            <a:endParaRPr lang="en-GB" sz="1800" dirty="0"/>
          </a:p>
          <a:p>
            <a:pPr marL="0" indent="0">
              <a:buNone/>
            </a:pPr>
            <a:endParaRPr lang="en-GB" dirty="0"/>
          </a:p>
        </p:txBody>
      </p:sp>
    </p:spTree>
    <p:extLst>
      <p:ext uri="{BB962C8B-B14F-4D97-AF65-F5344CB8AC3E}">
        <p14:creationId xmlns:p14="http://schemas.microsoft.com/office/powerpoint/2010/main" val="1865224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GB" b="1" dirty="0"/>
              <a:t>How will you know what your child has achieved</a:t>
            </a:r>
            <a:r>
              <a:rPr lang="en-GB" b="1" dirty="0" smtClean="0"/>
              <a:t>?</a:t>
            </a:r>
            <a:endParaRPr lang="en-GB" dirty="0"/>
          </a:p>
        </p:txBody>
      </p:sp>
      <p:sp>
        <p:nvSpPr>
          <p:cNvPr id="3" name="Content Placeholder 2"/>
          <p:cNvSpPr>
            <a:spLocks noGrp="1"/>
          </p:cNvSpPr>
          <p:nvPr>
            <p:ph idx="1"/>
          </p:nvPr>
        </p:nvSpPr>
        <p:spPr>
          <a:xfrm>
            <a:off x="685800" y="1921901"/>
            <a:ext cx="7772400" cy="4329269"/>
          </a:xfrm>
          <a:solidFill>
            <a:schemeClr val="bg1"/>
          </a:solidFill>
        </p:spPr>
        <p:txBody>
          <a:bodyPr>
            <a:normAutofit fontScale="92500" lnSpcReduction="10000"/>
          </a:bodyPr>
          <a:lstStyle/>
          <a:p>
            <a:r>
              <a:rPr lang="en-GB" sz="1900" dirty="0" smtClean="0"/>
              <a:t>The </a:t>
            </a:r>
            <a:r>
              <a:rPr lang="en-GB" sz="1900" dirty="0"/>
              <a:t>Statutory Assessments at the end of Year Two are a summative snapshot of your child’s achievement at that point in time. </a:t>
            </a:r>
            <a:endParaRPr lang="en-GB" sz="1900" dirty="0" smtClean="0"/>
          </a:p>
          <a:p>
            <a:r>
              <a:rPr lang="en-GB" sz="1900" dirty="0" smtClean="0"/>
              <a:t>What </a:t>
            </a:r>
            <a:r>
              <a:rPr lang="en-GB" sz="1900" dirty="0"/>
              <a:t>they do not tell you is the </a:t>
            </a:r>
            <a:r>
              <a:rPr lang="en-GB" sz="1900" b="1" dirty="0"/>
              <a:t>progress</a:t>
            </a:r>
            <a:r>
              <a:rPr lang="en-GB" sz="1900" dirty="0"/>
              <a:t> your child has made from the start of school or during this school year. For many children this has been exceptional and will be reflected in their report. </a:t>
            </a:r>
            <a:endParaRPr lang="en-GB" sz="1900" dirty="0" smtClean="0"/>
          </a:p>
          <a:p>
            <a:r>
              <a:rPr lang="en-GB" sz="1900" dirty="0"/>
              <a:t>Whilst we have been working hard to ensure children catch up with any gaps in their </a:t>
            </a:r>
            <a:r>
              <a:rPr lang="en-GB" sz="1900" dirty="0" smtClean="0"/>
              <a:t>early learning </a:t>
            </a:r>
            <a:r>
              <a:rPr lang="en-GB" sz="1900" dirty="0"/>
              <a:t>following the disruption of the pandemic, we have also been equally focused on ensuring they develop sound learning behaviours and addressing the wider impact of the pandemic such as lost social skills and increased emotional health needs. </a:t>
            </a:r>
            <a:endParaRPr lang="en-GB" sz="1900" dirty="0" smtClean="0"/>
          </a:p>
          <a:p>
            <a:r>
              <a:rPr lang="en-GB" sz="1900" dirty="0" smtClean="0"/>
              <a:t>We </a:t>
            </a:r>
            <a:r>
              <a:rPr lang="en-GB" sz="1900" dirty="0"/>
              <a:t>have </a:t>
            </a:r>
            <a:r>
              <a:rPr lang="en-GB" sz="1900" dirty="0" smtClean="0"/>
              <a:t>to </a:t>
            </a:r>
            <a:r>
              <a:rPr lang="en-GB" sz="1900" dirty="0"/>
              <a:t>be </a:t>
            </a:r>
            <a:r>
              <a:rPr lang="en-GB" sz="1900" dirty="0" smtClean="0"/>
              <a:t>aware that </a:t>
            </a:r>
            <a:r>
              <a:rPr lang="en-GB" sz="1900" dirty="0"/>
              <a:t>children’s attainment may not be what we know they might have achieved without the disruption. </a:t>
            </a:r>
            <a:endParaRPr lang="en-GB" sz="1900" dirty="0" smtClean="0"/>
          </a:p>
          <a:p>
            <a:r>
              <a:rPr lang="en-GB" sz="1900" dirty="0" smtClean="0"/>
              <a:t>Please </a:t>
            </a:r>
            <a:r>
              <a:rPr lang="en-GB" sz="1900" dirty="0"/>
              <a:t>remember that your child is only at the start of their learning journey. </a:t>
            </a:r>
            <a:r>
              <a:rPr lang="en-GB" sz="1900" dirty="0">
                <a:solidFill>
                  <a:srgbClr val="FF0000"/>
                </a:solidFill>
              </a:rPr>
              <a:t>They have several </a:t>
            </a:r>
            <a:r>
              <a:rPr lang="en-GB" sz="1900" dirty="0" smtClean="0">
                <a:solidFill>
                  <a:srgbClr val="FF0000"/>
                </a:solidFill>
              </a:rPr>
              <a:t>more years of learning before </a:t>
            </a:r>
            <a:r>
              <a:rPr lang="en-GB" sz="1900" dirty="0">
                <a:solidFill>
                  <a:srgbClr val="FF0000"/>
                </a:solidFill>
              </a:rPr>
              <a:t>assessments that are more critical to their </a:t>
            </a:r>
            <a:r>
              <a:rPr lang="en-GB" sz="1900" dirty="0" smtClean="0">
                <a:solidFill>
                  <a:srgbClr val="FF0000"/>
                </a:solidFill>
              </a:rPr>
              <a:t>future options such as GCSEs. </a:t>
            </a:r>
            <a:endParaRPr lang="en-GB" sz="1900" dirty="0">
              <a:solidFill>
                <a:srgbClr val="FF0000"/>
              </a:solidFill>
            </a:endParaRPr>
          </a:p>
          <a:p>
            <a:endParaRPr lang="en-GB" dirty="0"/>
          </a:p>
        </p:txBody>
      </p:sp>
    </p:spTree>
    <p:extLst>
      <p:ext uri="{BB962C8B-B14F-4D97-AF65-F5344CB8AC3E}">
        <p14:creationId xmlns:p14="http://schemas.microsoft.com/office/powerpoint/2010/main" val="3077813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GB" b="1" dirty="0"/>
              <a:t>How will you know what your child has achieved</a:t>
            </a:r>
            <a:r>
              <a:rPr lang="en-GB" b="1" dirty="0" smtClean="0"/>
              <a:t>?</a:t>
            </a:r>
            <a:endParaRPr lang="en-GB" dirty="0"/>
          </a:p>
        </p:txBody>
      </p:sp>
      <p:sp>
        <p:nvSpPr>
          <p:cNvPr id="3" name="Content Placeholder 2"/>
          <p:cNvSpPr>
            <a:spLocks noGrp="1"/>
          </p:cNvSpPr>
          <p:nvPr>
            <p:ph idx="1"/>
          </p:nvPr>
        </p:nvSpPr>
        <p:spPr>
          <a:xfrm>
            <a:off x="628650" y="1825624"/>
            <a:ext cx="7886700" cy="4691553"/>
          </a:xfrm>
          <a:solidFill>
            <a:schemeClr val="bg1"/>
          </a:solidFill>
        </p:spPr>
        <p:txBody>
          <a:bodyPr>
            <a:normAutofit fontScale="92500"/>
          </a:bodyPr>
          <a:lstStyle/>
          <a:p>
            <a:r>
              <a:rPr lang="en-GB" sz="1800" dirty="0"/>
              <a:t>At the end of the summer term you will receive your child’s annual school report. This will be similar to reports in previous </a:t>
            </a:r>
            <a:r>
              <a:rPr lang="en-GB" sz="1800" dirty="0" smtClean="0"/>
              <a:t>years </a:t>
            </a:r>
            <a:r>
              <a:rPr lang="en-GB" sz="1800" dirty="0"/>
              <a:t>but will also give you information </a:t>
            </a:r>
            <a:r>
              <a:rPr lang="en-GB" sz="1800" dirty="0" smtClean="0"/>
              <a:t>about </a:t>
            </a:r>
            <a:r>
              <a:rPr lang="en-GB" sz="1800" dirty="0" smtClean="0"/>
              <a:t>your </a:t>
            </a:r>
            <a:r>
              <a:rPr lang="en-GB" sz="1800" dirty="0"/>
              <a:t>child’s attainment at the end of Key Stage One.</a:t>
            </a:r>
          </a:p>
          <a:p>
            <a:r>
              <a:rPr lang="en-GB" sz="1800" dirty="0"/>
              <a:t>At the end of Key Stage One (Year Two) children’s attainment will be reported </a:t>
            </a:r>
            <a:r>
              <a:rPr lang="en-GB" sz="1800" dirty="0" smtClean="0"/>
              <a:t>as: </a:t>
            </a:r>
            <a:endParaRPr lang="en-GB" sz="1800" dirty="0"/>
          </a:p>
          <a:p>
            <a:pPr lvl="1"/>
            <a:r>
              <a:rPr lang="en-GB" sz="1800" dirty="0"/>
              <a:t>WTS - Working Towards the Expected </a:t>
            </a:r>
            <a:r>
              <a:rPr lang="en-GB" sz="1800" dirty="0" smtClean="0"/>
              <a:t>Standard;</a:t>
            </a:r>
            <a:endParaRPr lang="en-GB" sz="1800" dirty="0"/>
          </a:p>
          <a:p>
            <a:pPr lvl="1"/>
            <a:r>
              <a:rPr lang="en-GB" sz="1800" dirty="0"/>
              <a:t>EXS - Working at the Expected </a:t>
            </a:r>
            <a:r>
              <a:rPr lang="en-GB" sz="1800" dirty="0" smtClean="0"/>
              <a:t>Standard; </a:t>
            </a:r>
            <a:r>
              <a:rPr lang="en-GB" sz="1800" dirty="0"/>
              <a:t>or </a:t>
            </a:r>
          </a:p>
          <a:p>
            <a:pPr lvl="1"/>
            <a:r>
              <a:rPr lang="en-GB" sz="1800" dirty="0"/>
              <a:t>GDS - Working in Greater Depth within the Expected </a:t>
            </a:r>
            <a:r>
              <a:rPr lang="en-GB" sz="1800" dirty="0" smtClean="0"/>
              <a:t>Standard.</a:t>
            </a:r>
            <a:endParaRPr lang="en-GB" sz="1800" dirty="0"/>
          </a:p>
          <a:p>
            <a:r>
              <a:rPr lang="en-GB" dirty="0"/>
              <a:t>Some children may be working below the expected standard and their attainment will be reported against Pre Key Stage 1 Standards.</a:t>
            </a:r>
          </a:p>
          <a:p>
            <a:r>
              <a:rPr lang="en-GB" dirty="0"/>
              <a:t>Other children with Special Educational Needs may be working on a different curriculum and their attainment will be reported using the Engagement Model.</a:t>
            </a:r>
          </a:p>
          <a:p>
            <a:r>
              <a:rPr lang="en-GB" sz="1800" dirty="0" smtClean="0">
                <a:solidFill>
                  <a:srgbClr val="FF0000"/>
                </a:solidFill>
              </a:rPr>
              <a:t>If </a:t>
            </a:r>
            <a:r>
              <a:rPr lang="en-GB" sz="1800" dirty="0">
                <a:solidFill>
                  <a:srgbClr val="FF0000"/>
                </a:solidFill>
              </a:rPr>
              <a:t>your child is working on a different curriculum or below the expected standard, you will already have been made aware of this at parent meetings.</a:t>
            </a:r>
          </a:p>
          <a:p>
            <a:endParaRPr lang="en-GB" dirty="0"/>
          </a:p>
        </p:txBody>
      </p:sp>
    </p:spTree>
    <p:extLst>
      <p:ext uri="{BB962C8B-B14F-4D97-AF65-F5344CB8AC3E}">
        <p14:creationId xmlns:p14="http://schemas.microsoft.com/office/powerpoint/2010/main" val="907539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F52D7D-9E5E-4653-80BC-E161A169A441}"/>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196" name="Rectangle 3">
            <a:extLst>
              <a:ext uri="{FF2B5EF4-FFF2-40B4-BE49-F238E27FC236}">
                <a16:creationId xmlns:a16="http://schemas.microsoft.com/office/drawing/2014/main" id="{EA3A9087-E95A-9B43-A1DD-9648B2F6924A}"/>
              </a:ext>
            </a:extLst>
          </p:cNvPr>
          <p:cNvSpPr>
            <a:spLocks noChangeArrowheads="1"/>
          </p:cNvSpPr>
          <p:nvPr/>
        </p:nvSpPr>
        <p:spPr bwMode="auto">
          <a:xfrm>
            <a:off x="407988" y="401638"/>
            <a:ext cx="48275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solidFill>
                  <a:schemeClr val="bg1"/>
                </a:solidFill>
                <a:latin typeface="Tuffy" panose="020B0603060100000000" pitchFamily="34" charset="0"/>
              </a:rPr>
              <a:t>The SAT Assessments</a:t>
            </a:r>
          </a:p>
        </p:txBody>
      </p:sp>
      <p:pic>
        <p:nvPicPr>
          <p:cNvPr id="8198" name="Picture 14">
            <a:extLst>
              <a:ext uri="{FF2B5EF4-FFF2-40B4-BE49-F238E27FC236}">
                <a16:creationId xmlns:a16="http://schemas.microsoft.com/office/drawing/2014/main" id="{08C8AE31-2FC4-FC45-9FFF-6CDC4958AE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EF20FDC0-D158-47EB-95AE-2CF13E8E81BD}"/>
              </a:ext>
            </a:extLst>
          </p:cNvPr>
          <p:cNvSpPr/>
          <p:nvPr/>
        </p:nvSpPr>
        <p:spPr>
          <a:xfrm>
            <a:off x="553144" y="820478"/>
            <a:ext cx="8429625" cy="5555384"/>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2000" dirty="0">
                <a:solidFill>
                  <a:schemeClr val="bg2">
                    <a:lumMod val="10000"/>
                  </a:schemeClr>
                </a:solidFill>
              </a:rPr>
              <a:t>At the end of Year 2, children will take assessments in:</a:t>
            </a:r>
          </a:p>
          <a:p>
            <a:pPr marL="182562">
              <a:defRPr/>
            </a:pPr>
            <a:endParaRPr lang="en-GB" sz="2000" dirty="0">
              <a:solidFill>
                <a:schemeClr val="bg2">
                  <a:lumMod val="10000"/>
                </a:schemeClr>
              </a:solidFill>
            </a:endParaRPr>
          </a:p>
          <a:p>
            <a:pPr marL="466725" indent="-195263">
              <a:buFont typeface="Arial" panose="020B0604020202020204" pitchFamily="34" charset="0"/>
              <a:buChar char="•"/>
              <a:defRPr/>
            </a:pPr>
            <a:r>
              <a:rPr lang="en-GB" sz="2000" dirty="0">
                <a:solidFill>
                  <a:schemeClr val="bg2">
                    <a:lumMod val="10000"/>
                  </a:schemeClr>
                </a:solidFill>
              </a:rPr>
              <a:t>Reading</a:t>
            </a:r>
          </a:p>
          <a:p>
            <a:pPr marL="271462">
              <a:defRPr/>
            </a:pPr>
            <a:endParaRPr lang="en-GB" sz="2000" dirty="0">
              <a:solidFill>
                <a:schemeClr val="bg2">
                  <a:lumMod val="10000"/>
                </a:schemeClr>
              </a:solidFill>
            </a:endParaRPr>
          </a:p>
          <a:p>
            <a:pPr marL="466725" indent="-195263">
              <a:buFont typeface="Arial" panose="020B0604020202020204" pitchFamily="34" charset="0"/>
              <a:buChar char="•"/>
              <a:defRPr/>
            </a:pPr>
            <a:r>
              <a:rPr lang="en-GB" sz="2000" dirty="0" smtClean="0">
                <a:solidFill>
                  <a:schemeClr val="bg2">
                    <a:lumMod val="10000"/>
                  </a:schemeClr>
                </a:solidFill>
              </a:rPr>
              <a:t>Maths</a:t>
            </a:r>
          </a:p>
          <a:p>
            <a:pPr marL="466725" indent="-195263">
              <a:buFont typeface="Arial" panose="020B0604020202020204" pitchFamily="34" charset="0"/>
              <a:buChar char="•"/>
              <a:defRPr/>
            </a:pPr>
            <a:endParaRPr lang="en-GB" sz="2000" dirty="0">
              <a:solidFill>
                <a:schemeClr val="bg2">
                  <a:lumMod val="10000"/>
                </a:schemeClr>
              </a:solidFill>
            </a:endParaRPr>
          </a:p>
          <a:p>
            <a:pPr marL="466725" indent="-195263">
              <a:buFont typeface="Arial" panose="020B0604020202020204" pitchFamily="34" charset="0"/>
              <a:buChar char="•"/>
              <a:defRPr/>
            </a:pPr>
            <a:r>
              <a:rPr lang="en-GB" sz="2000" dirty="0" smtClean="0">
                <a:solidFill>
                  <a:schemeClr val="bg2">
                    <a:lumMod val="10000"/>
                  </a:schemeClr>
                </a:solidFill>
              </a:rPr>
              <a:t>English</a:t>
            </a:r>
            <a:r>
              <a:rPr lang="en-GB" sz="2000" dirty="0">
                <a:solidFill>
                  <a:schemeClr val="bg2">
                    <a:lumMod val="10000"/>
                  </a:schemeClr>
                </a:solidFill>
              </a:rPr>
              <a:t>: Grammar, Punctuation and </a:t>
            </a:r>
            <a:r>
              <a:rPr lang="en-GB" sz="2000" dirty="0" smtClean="0">
                <a:solidFill>
                  <a:schemeClr val="bg2">
                    <a:lumMod val="10000"/>
                  </a:schemeClr>
                </a:solidFill>
              </a:rPr>
              <a:t>Spelling</a:t>
            </a:r>
          </a:p>
          <a:p>
            <a:pPr marL="271462">
              <a:defRPr/>
            </a:pPr>
            <a:endParaRPr lang="en-GB" sz="2000" dirty="0" smtClean="0">
              <a:solidFill>
                <a:schemeClr val="bg2">
                  <a:lumMod val="10000"/>
                </a:schemeClr>
              </a:solidFill>
            </a:endParaRPr>
          </a:p>
          <a:p>
            <a:pPr marL="466725" indent="-195263">
              <a:buFont typeface="Arial" panose="020B0604020202020204" pitchFamily="34" charset="0"/>
              <a:buChar char="•"/>
              <a:defRPr/>
            </a:pPr>
            <a:r>
              <a:rPr lang="en-GB" sz="2000" dirty="0" smtClean="0">
                <a:solidFill>
                  <a:schemeClr val="bg2">
                    <a:lumMod val="10000"/>
                  </a:schemeClr>
                </a:solidFill>
              </a:rPr>
              <a:t>Writing</a:t>
            </a:r>
            <a:endParaRPr lang="en-GB" sz="2000" dirty="0">
              <a:solidFill>
                <a:schemeClr val="bg2">
                  <a:lumMod val="10000"/>
                </a:schemeClr>
              </a:solidFill>
            </a:endParaRPr>
          </a:p>
          <a:p>
            <a:pPr marL="182562">
              <a:defRPr/>
            </a:pPr>
            <a:endParaRPr lang="en-GB" sz="2000" dirty="0">
              <a:solidFill>
                <a:schemeClr val="bg2">
                  <a:lumMod val="10000"/>
                </a:schemeClr>
              </a:solidFill>
            </a:endParaRPr>
          </a:p>
          <a:p>
            <a:pPr marL="182562">
              <a:defRPr/>
            </a:pPr>
            <a:r>
              <a:rPr lang="en-GB" sz="2000" dirty="0">
                <a:solidFill>
                  <a:schemeClr val="bg2">
                    <a:lumMod val="10000"/>
                  </a:schemeClr>
                </a:solidFill>
              </a:rPr>
              <a:t>All </a:t>
            </a:r>
            <a:r>
              <a:rPr lang="en-GB" sz="2000" dirty="0" smtClean="0">
                <a:solidFill>
                  <a:schemeClr val="bg2">
                    <a:lumMod val="10000"/>
                  </a:schemeClr>
                </a:solidFill>
              </a:rPr>
              <a:t>assessments take </a:t>
            </a:r>
            <a:r>
              <a:rPr lang="en-GB" sz="2000" dirty="0">
                <a:solidFill>
                  <a:schemeClr val="bg2">
                    <a:lumMod val="10000"/>
                  </a:schemeClr>
                </a:solidFill>
              </a:rPr>
              <a:t>place in May this year. </a:t>
            </a:r>
            <a:endParaRPr lang="en-GB" sz="2000" dirty="0" smtClean="0">
              <a:solidFill>
                <a:schemeClr val="bg2">
                  <a:lumMod val="10000"/>
                </a:schemeClr>
              </a:solidFill>
            </a:endParaRPr>
          </a:p>
          <a:p>
            <a:pPr marL="182562">
              <a:defRPr/>
            </a:pPr>
            <a:endParaRPr lang="en-GB" sz="2000" dirty="0">
              <a:solidFill>
                <a:schemeClr val="bg2">
                  <a:lumMod val="10000"/>
                </a:schemeClr>
              </a:solidFill>
            </a:endParaRPr>
          </a:p>
          <a:p>
            <a:pPr marL="182562">
              <a:defRPr/>
            </a:pPr>
            <a:r>
              <a:rPr lang="en-GB" sz="2000" dirty="0" smtClean="0">
                <a:solidFill>
                  <a:schemeClr val="bg2">
                    <a:lumMod val="10000"/>
                  </a:schemeClr>
                </a:solidFill>
              </a:rPr>
              <a:t>The following slides give examples from past papers to </a:t>
            </a:r>
            <a:r>
              <a:rPr lang="en-GB" sz="2000" dirty="0" smtClean="0">
                <a:solidFill>
                  <a:schemeClr val="bg2">
                    <a:lumMod val="10000"/>
                  </a:schemeClr>
                </a:solidFill>
              </a:rPr>
              <a:t>help you understand what they look like.</a:t>
            </a:r>
          </a:p>
          <a:p>
            <a:pPr marL="182562">
              <a:defRPr/>
            </a:pPr>
            <a:endParaRPr lang="en-GB" sz="2000" dirty="0" smtClean="0">
              <a:solidFill>
                <a:schemeClr val="bg2">
                  <a:lumMod val="10000"/>
                </a:schemeClr>
              </a:solidFill>
            </a:endParaRPr>
          </a:p>
          <a:p>
            <a:pPr marL="182562">
              <a:defRPr/>
            </a:pPr>
            <a:r>
              <a:rPr lang="en-GB" sz="2000" dirty="0" smtClean="0">
                <a:solidFill>
                  <a:schemeClr val="bg2">
                    <a:lumMod val="10000"/>
                  </a:schemeClr>
                </a:solidFill>
              </a:rPr>
              <a:t>The children have been familiarised with this type of question/layout in lessons.</a:t>
            </a:r>
            <a:endParaRPr lang="en-GB" sz="2000" dirty="0">
              <a:solidFill>
                <a:schemeClr val="bg2">
                  <a:lumMod val="1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C73A6A-17F4-436B-9A4C-325D2257908F}"/>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219" name="Rectangle 3">
            <a:extLst>
              <a:ext uri="{FF2B5EF4-FFF2-40B4-BE49-F238E27FC236}">
                <a16:creationId xmlns:a16="http://schemas.microsoft.com/office/drawing/2014/main" id="{1AE70EC4-A711-CD4D-A10E-5AE98A938A95}"/>
              </a:ext>
            </a:extLst>
          </p:cNvPr>
          <p:cNvSpPr>
            <a:spLocks noChangeArrowheads="1"/>
          </p:cNvSpPr>
          <p:nvPr/>
        </p:nvSpPr>
        <p:spPr bwMode="auto">
          <a:xfrm>
            <a:off x="407988" y="401638"/>
            <a:ext cx="298360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mn-lt"/>
              </a:rPr>
              <a:t>Reading</a:t>
            </a:r>
          </a:p>
        </p:txBody>
      </p:sp>
      <p:pic>
        <p:nvPicPr>
          <p:cNvPr id="9221" name="Picture 14">
            <a:extLst>
              <a:ext uri="{FF2B5EF4-FFF2-40B4-BE49-F238E27FC236}">
                <a16:creationId xmlns:a16="http://schemas.microsoft.com/office/drawing/2014/main" id="{0FB55417-9743-DD43-A73F-7A73B93E6F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E5996653-63B6-4A22-9967-B5714B7232A1}"/>
              </a:ext>
            </a:extLst>
          </p:cNvPr>
          <p:cNvSpPr/>
          <p:nvPr/>
        </p:nvSpPr>
        <p:spPr>
          <a:xfrm>
            <a:off x="407988" y="1228725"/>
            <a:ext cx="8429625" cy="5014133"/>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dirty="0">
                <a:solidFill>
                  <a:schemeClr val="bg2">
                    <a:lumMod val="10000"/>
                  </a:schemeClr>
                </a:solidFill>
              </a:rPr>
              <a:t>The Reading Test consists of two separate papers:</a:t>
            </a:r>
          </a:p>
          <a:p>
            <a:pPr marL="182562">
              <a:defRPr/>
            </a:pPr>
            <a:endParaRPr lang="en-GB" dirty="0">
              <a:solidFill>
                <a:schemeClr val="bg2">
                  <a:lumMod val="10000"/>
                </a:schemeClr>
              </a:solidFill>
            </a:endParaRPr>
          </a:p>
          <a:p>
            <a:pPr marL="342900" indent="-160338">
              <a:buFont typeface="Arial" panose="020B0604020202020204" pitchFamily="34" charset="0"/>
              <a:buChar char="•"/>
              <a:defRPr/>
            </a:pPr>
            <a:r>
              <a:rPr lang="en-GB" b="1" dirty="0">
                <a:solidFill>
                  <a:schemeClr val="bg2">
                    <a:lumMod val="10000"/>
                  </a:schemeClr>
                </a:solidFill>
              </a:rPr>
              <a:t>Paper 1 </a:t>
            </a:r>
            <a:r>
              <a:rPr lang="en-GB" dirty="0">
                <a:solidFill>
                  <a:schemeClr val="bg2">
                    <a:lumMod val="10000"/>
                  </a:schemeClr>
                </a:solidFill>
              </a:rPr>
              <a:t>– </a:t>
            </a:r>
            <a:r>
              <a:rPr lang="en-GB" dirty="0">
                <a:solidFill>
                  <a:schemeClr val="tx1"/>
                </a:solidFill>
              </a:rPr>
              <a:t>consists of a combined reading prompt and answer booklet. The paper includes a list of useful words and some practice questions for teachers to use to introduce the contexts and question types to pupils. The test takes approximately 30 minutes to complete, but is not strictly timed. </a:t>
            </a:r>
          </a:p>
          <a:p>
            <a:pPr marL="342900" indent="-160338">
              <a:buFont typeface="Arial" panose="020B0604020202020204" pitchFamily="34" charset="0"/>
              <a:buChar char="•"/>
              <a:defRPr/>
            </a:pPr>
            <a:endParaRPr lang="en-GB" dirty="0">
              <a:solidFill>
                <a:schemeClr val="tx1"/>
              </a:solidFill>
            </a:endParaRPr>
          </a:p>
          <a:p>
            <a:pPr marL="342900" indent="-160338">
              <a:buFont typeface="Arial" panose="020B0604020202020204" pitchFamily="34" charset="0"/>
              <a:buChar char="•"/>
              <a:defRPr/>
            </a:pPr>
            <a:r>
              <a:rPr lang="en-GB" b="1" dirty="0">
                <a:solidFill>
                  <a:schemeClr val="bg2">
                    <a:lumMod val="10000"/>
                  </a:schemeClr>
                </a:solidFill>
              </a:rPr>
              <a:t>Paper 2 </a:t>
            </a:r>
            <a:r>
              <a:rPr lang="en-GB" dirty="0">
                <a:solidFill>
                  <a:schemeClr val="bg2">
                    <a:lumMod val="10000"/>
                  </a:schemeClr>
                </a:solidFill>
              </a:rPr>
              <a:t>– </a:t>
            </a:r>
            <a:r>
              <a:rPr lang="en-GB" dirty="0">
                <a:solidFill>
                  <a:schemeClr val="tx1"/>
                </a:solidFill>
              </a:rPr>
              <a:t>consists of an answer booklet and a separate reading booklet. There are no practice questions on this paper. Teachers can use their discretion to stop the test early if a pupil is struggling. The test takes approximately 40 minutes to complete, but is not strictly timed. </a:t>
            </a:r>
          </a:p>
          <a:p>
            <a:pPr marL="182562">
              <a:defRPr/>
            </a:pPr>
            <a:endParaRPr lang="en-GB" dirty="0">
              <a:solidFill>
                <a:schemeClr val="bg2">
                  <a:lumMod val="10000"/>
                </a:schemeClr>
              </a:solidFill>
            </a:endParaRPr>
          </a:p>
          <a:p>
            <a:pPr marL="342900" indent="-160338">
              <a:buFont typeface="Arial" panose="020B0604020202020204" pitchFamily="34" charset="0"/>
              <a:buChar char="•"/>
              <a:defRPr/>
            </a:pPr>
            <a:r>
              <a:rPr lang="en-GB" dirty="0">
                <a:solidFill>
                  <a:schemeClr val="bg2">
                    <a:lumMod val="10000"/>
                  </a:schemeClr>
                </a:solidFill>
              </a:rPr>
              <a:t>The texts will cover a range of poetry, fiction and non-fiction.</a:t>
            </a:r>
          </a:p>
          <a:p>
            <a:pPr marL="182562">
              <a:defRPr/>
            </a:pPr>
            <a:endParaRPr lang="en-GB" sz="1600" dirty="0">
              <a:solidFill>
                <a:schemeClr val="bg2">
                  <a:lumMod val="10000"/>
                </a:schemeClr>
              </a:solidFill>
              <a:latin typeface="Tuffy" panose="020B06030601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a:extLst>
              <a:ext uri="{FF2B5EF4-FFF2-40B4-BE49-F238E27FC236}">
                <a16:creationId xmlns:a16="http://schemas.microsoft.com/office/drawing/2014/main" id="{CBBD6526-AAB9-C140-B1BC-2EC1798DCB00}"/>
              </a:ext>
            </a:extLst>
          </p:cNvPr>
          <p:cNvGrpSpPr>
            <a:grpSpLocks/>
          </p:cNvGrpSpPr>
          <p:nvPr/>
        </p:nvGrpSpPr>
        <p:grpSpPr bwMode="auto">
          <a:xfrm>
            <a:off x="366713" y="838027"/>
            <a:ext cx="8429625" cy="5329238"/>
            <a:chOff x="366713" y="838027"/>
            <a:chExt cx="8429625" cy="5329238"/>
          </a:xfrm>
        </p:grpSpPr>
        <p:sp>
          <p:nvSpPr>
            <p:cNvPr id="11" name="Rectangle 10">
              <a:extLst>
                <a:ext uri="{FF2B5EF4-FFF2-40B4-BE49-F238E27FC236}">
                  <a16:creationId xmlns:a16="http://schemas.microsoft.com/office/drawing/2014/main" id="{0A6FA43D-6B26-49E4-A7E0-CF307453230F}"/>
                </a:ext>
              </a:extLst>
            </p:cNvPr>
            <p:cNvSpPr/>
            <p:nvPr/>
          </p:nvSpPr>
          <p:spPr>
            <a:xfrm>
              <a:off x="366713" y="838027"/>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rPr>
                <a:t>Questions are designed to assess the comprehension and understanding of a child’s reading.</a:t>
              </a:r>
            </a:p>
            <a:p>
              <a:pPr marL="182562">
                <a:defRPr/>
              </a:pPr>
              <a:endParaRPr lang="en-GB" sz="1600" dirty="0">
                <a:solidFill>
                  <a:schemeClr val="bg2">
                    <a:lumMod val="10000"/>
                  </a:schemeClr>
                </a:solidFill>
              </a:endParaRPr>
            </a:p>
            <a:p>
              <a:pPr marL="182562">
                <a:defRPr/>
              </a:pPr>
              <a:r>
                <a:rPr lang="en-GB" sz="1600" dirty="0">
                  <a:solidFill>
                    <a:schemeClr val="tx1"/>
                  </a:solidFill>
                </a:rPr>
                <a:t>There are a variety of question types:</a:t>
              </a:r>
            </a:p>
            <a:p>
              <a:pPr>
                <a:defRPr/>
              </a:pPr>
              <a:endParaRPr lang="en-GB" sz="1600"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Multiple Choice</a:t>
              </a: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marL="182562">
                <a:defRPr/>
              </a:pPr>
              <a:endParaRPr lang="en-GB" sz="1600" dirty="0">
                <a:solidFill>
                  <a:schemeClr val="bg2">
                    <a:lumMod val="10000"/>
                  </a:schemeClr>
                </a:solidFill>
                <a:latin typeface="Tuffy" panose="020B0603060100000000" pitchFamily="34" charset="0"/>
              </a:endParaRPr>
            </a:p>
          </p:txBody>
        </p:sp>
        <p:pic>
          <p:nvPicPr>
            <p:cNvPr id="10250" name="Picture 2">
              <a:extLst>
                <a:ext uri="{FF2B5EF4-FFF2-40B4-BE49-F238E27FC236}">
                  <a16:creationId xmlns:a16="http://schemas.microsoft.com/office/drawing/2014/main" id="{FC7AC3FA-1968-FF4D-B3B4-0CF170C397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525" y="2821075"/>
              <a:ext cx="74295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a:extLst>
              <a:ext uri="{FF2B5EF4-FFF2-40B4-BE49-F238E27FC236}">
                <a16:creationId xmlns:a16="http://schemas.microsoft.com/office/drawing/2014/main" id="{E3142610-FD0F-4143-9C6C-2434EBDB4B6B}"/>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244" name="Rectangle 3">
            <a:extLst>
              <a:ext uri="{FF2B5EF4-FFF2-40B4-BE49-F238E27FC236}">
                <a16:creationId xmlns:a16="http://schemas.microsoft.com/office/drawing/2014/main" id="{44CBE972-6834-D94F-B4E8-CCB42877E936}"/>
              </a:ext>
            </a:extLst>
          </p:cNvPr>
          <p:cNvSpPr>
            <a:spLocks noChangeArrowheads="1"/>
          </p:cNvSpPr>
          <p:nvPr/>
        </p:nvSpPr>
        <p:spPr bwMode="auto">
          <a:xfrm>
            <a:off x="530225" y="412750"/>
            <a:ext cx="64257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Rockwell" panose="02060603020205020403" pitchFamily="18" charset="0"/>
              </a:rPr>
              <a:t>Reading: Sample Questions</a:t>
            </a:r>
          </a:p>
        </p:txBody>
      </p:sp>
      <p:pic>
        <p:nvPicPr>
          <p:cNvPr id="10245" name="Picture 14">
            <a:extLst>
              <a:ext uri="{FF2B5EF4-FFF2-40B4-BE49-F238E27FC236}">
                <a16:creationId xmlns:a16="http://schemas.microsoft.com/office/drawing/2014/main" id="{3123F476-8C7D-AE43-9B8D-583CE1AE7A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51534D-BE13-42E6-8BAA-4A36BA75FDAD}"/>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267" name="Rectangle 3">
            <a:extLst>
              <a:ext uri="{FF2B5EF4-FFF2-40B4-BE49-F238E27FC236}">
                <a16:creationId xmlns:a16="http://schemas.microsoft.com/office/drawing/2014/main" id="{7F254E5A-C765-E744-AC43-8F03C3434442}"/>
              </a:ext>
            </a:extLst>
          </p:cNvPr>
          <p:cNvSpPr>
            <a:spLocks noChangeArrowheads="1"/>
          </p:cNvSpPr>
          <p:nvPr/>
        </p:nvSpPr>
        <p:spPr bwMode="auto">
          <a:xfrm>
            <a:off x="407988" y="401638"/>
            <a:ext cx="64257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mn-lt"/>
              </a:rPr>
              <a:t>Reading: Sample Questions</a:t>
            </a:r>
          </a:p>
        </p:txBody>
      </p:sp>
      <p:pic>
        <p:nvPicPr>
          <p:cNvPr id="11268" name="Picture 14">
            <a:extLst>
              <a:ext uri="{FF2B5EF4-FFF2-40B4-BE49-F238E27FC236}">
                <a16:creationId xmlns:a16="http://schemas.microsoft.com/office/drawing/2014/main" id="{658DA907-A988-E44F-9B3A-456554F7A2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251EB6CB-6A47-41AB-8843-F5BE2FCA639F}"/>
              </a:ext>
            </a:extLst>
          </p:cNvPr>
          <p:cNvSpPr/>
          <p:nvPr/>
        </p:nvSpPr>
        <p:spPr>
          <a:xfrm>
            <a:off x="366713"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Ranking/Ordering</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bg2">
                  <a:lumMod val="10000"/>
                </a:schemeClr>
              </a:solidFill>
              <a:latin typeface="Tuffy" panose="020B0603060100000000" pitchFamily="34" charset="0"/>
            </a:endParaRPr>
          </a:p>
        </p:txBody>
      </p:sp>
      <p:pic>
        <p:nvPicPr>
          <p:cNvPr id="11272" name="Picture 4">
            <a:extLst>
              <a:ext uri="{FF2B5EF4-FFF2-40B4-BE49-F238E27FC236}">
                <a16:creationId xmlns:a16="http://schemas.microsoft.com/office/drawing/2014/main" id="{1F70BE4C-EB97-E24A-B587-3D287C050C7E}"/>
              </a:ext>
            </a:extLst>
          </p:cNvPr>
          <p:cNvPicPr>
            <a:picLocks noChangeAspect="1"/>
          </p:cNvPicPr>
          <p:nvPr/>
        </p:nvPicPr>
        <p:blipFill>
          <a:blip r:embed="rId3">
            <a:extLst>
              <a:ext uri="{28A0092B-C50C-407E-A947-70E740481C1C}">
                <a14:useLocalDpi xmlns:a14="http://schemas.microsoft.com/office/drawing/2010/main" val="0"/>
              </a:ext>
            </a:extLst>
          </a:blip>
          <a:srcRect t="449"/>
          <a:stretch>
            <a:fillRect/>
          </a:stretch>
        </p:blipFill>
        <p:spPr bwMode="auto">
          <a:xfrm>
            <a:off x="1423988" y="2251075"/>
            <a:ext cx="6296025"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20784B-A9DC-4DBB-90B7-CA3AA2BC0F79}"/>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291" name="Rectangle 3">
            <a:extLst>
              <a:ext uri="{FF2B5EF4-FFF2-40B4-BE49-F238E27FC236}">
                <a16:creationId xmlns:a16="http://schemas.microsoft.com/office/drawing/2014/main" id="{0C417FE0-A84B-BC4C-82DD-5EE9F5B54058}"/>
              </a:ext>
            </a:extLst>
          </p:cNvPr>
          <p:cNvSpPr>
            <a:spLocks noChangeArrowheads="1"/>
          </p:cNvSpPr>
          <p:nvPr/>
        </p:nvSpPr>
        <p:spPr bwMode="auto">
          <a:xfrm>
            <a:off x="407988" y="401638"/>
            <a:ext cx="64257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mn-lt"/>
              </a:rPr>
              <a:t>Reading: Sample Questions</a:t>
            </a:r>
          </a:p>
        </p:txBody>
      </p:sp>
      <p:pic>
        <p:nvPicPr>
          <p:cNvPr id="12292" name="Picture 14">
            <a:extLst>
              <a:ext uri="{FF2B5EF4-FFF2-40B4-BE49-F238E27FC236}">
                <a16:creationId xmlns:a16="http://schemas.microsoft.com/office/drawing/2014/main" id="{CDAB883A-E186-6741-AEEB-1D714617C4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5077655-A3D7-46C7-980C-047CACDE302C}"/>
              </a:ext>
            </a:extLst>
          </p:cNvPr>
          <p:cNvSpPr/>
          <p:nvPr/>
        </p:nvSpPr>
        <p:spPr>
          <a:xfrm>
            <a:off x="407988"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Matching/Labelling</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Short-Answer Questions</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bg2">
                  <a:lumMod val="10000"/>
                </a:schemeClr>
              </a:solidFill>
              <a:latin typeface="Tuffy" panose="020B0603060100000000" pitchFamily="34" charset="0"/>
            </a:endParaRPr>
          </a:p>
        </p:txBody>
      </p:sp>
      <p:pic>
        <p:nvPicPr>
          <p:cNvPr id="12296" name="Picture 2">
            <a:extLst>
              <a:ext uri="{FF2B5EF4-FFF2-40B4-BE49-F238E27FC236}">
                <a16:creationId xmlns:a16="http://schemas.microsoft.com/office/drawing/2014/main" id="{4D9CC0ED-FDCA-4842-A1B4-245889A3B1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613" y="1738313"/>
            <a:ext cx="4279900"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4">
            <a:extLst>
              <a:ext uri="{FF2B5EF4-FFF2-40B4-BE49-F238E27FC236}">
                <a16:creationId xmlns:a16="http://schemas.microsoft.com/office/drawing/2014/main" id="{0EDF998D-33AE-C741-8BFA-1FA436DCF2F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613" y="5180013"/>
            <a:ext cx="718978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719</TotalTime>
  <Words>1854</Words>
  <Application>Microsoft Office PowerPoint</Application>
  <PresentationFormat>On-screen Show (4:3)</PresentationFormat>
  <Paragraphs>191</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Rockwell Condensed</vt:lpstr>
      <vt:lpstr>Arial</vt:lpstr>
      <vt:lpstr>Rockwell</vt:lpstr>
      <vt:lpstr>Calibri</vt:lpstr>
      <vt:lpstr>Wingdings</vt:lpstr>
      <vt:lpstr>Tuffy</vt:lpstr>
      <vt:lpstr>Wood Type</vt:lpstr>
      <vt:lpstr>PowerPoint Presentation</vt:lpstr>
      <vt:lpstr>Assessment at WBIS</vt:lpstr>
      <vt:lpstr>How will you know what your child has achieved?</vt:lpstr>
      <vt:lpstr>How will you know what your child has achieved?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Seaton</dc:creator>
  <cp:lastModifiedBy>Fiona Stevens</cp:lastModifiedBy>
  <cp:revision>212</cp:revision>
  <cp:lastPrinted>2022-03-24T16:21:05Z</cp:lastPrinted>
  <dcterms:created xsi:type="dcterms:W3CDTF">2014-10-03T07:47:39Z</dcterms:created>
  <dcterms:modified xsi:type="dcterms:W3CDTF">2023-04-28T11:35:59Z</dcterms:modified>
</cp:coreProperties>
</file>